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2B50"/>
    <a:srgbClr val="120A8F"/>
    <a:srgbClr val="CDA434"/>
    <a:srgbClr val="884D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 snapToGrid="0">
      <p:cViewPr varScale="1">
        <p:scale>
          <a:sx n="87" d="100"/>
          <a:sy n="87" d="100"/>
        </p:scale>
        <p:origin x="54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D45A1-4324-461A-AD0F-599048759CD2}" type="datetimeFigureOut">
              <a:rPr lang="it-IT" smtClean="0"/>
              <a:t>30/12/2021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C218A-12E7-4F5B-A2FF-B2179CD9752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3532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D45A1-4324-461A-AD0F-599048759CD2}" type="datetimeFigureOut">
              <a:rPr lang="it-IT" smtClean="0"/>
              <a:t>30/12/2021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C218A-12E7-4F5B-A2FF-B2179CD9752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8430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D45A1-4324-461A-AD0F-599048759CD2}" type="datetimeFigureOut">
              <a:rPr lang="it-IT" smtClean="0"/>
              <a:t>30/12/2021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C218A-12E7-4F5B-A2FF-B2179CD9752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6791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D45A1-4324-461A-AD0F-599048759CD2}" type="datetimeFigureOut">
              <a:rPr lang="it-IT" smtClean="0"/>
              <a:t>30/12/2021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C218A-12E7-4F5B-A2FF-B2179CD9752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2573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D45A1-4324-461A-AD0F-599048759CD2}" type="datetimeFigureOut">
              <a:rPr lang="it-IT" smtClean="0"/>
              <a:t>30/12/2021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C218A-12E7-4F5B-A2FF-B2179CD9752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2333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D45A1-4324-461A-AD0F-599048759CD2}" type="datetimeFigureOut">
              <a:rPr lang="it-IT" smtClean="0"/>
              <a:t>30/12/2021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C218A-12E7-4F5B-A2FF-B2179CD9752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2968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D45A1-4324-461A-AD0F-599048759CD2}" type="datetimeFigureOut">
              <a:rPr lang="it-IT" smtClean="0"/>
              <a:t>30/12/2021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C218A-12E7-4F5B-A2FF-B2179CD9752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2373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D45A1-4324-461A-AD0F-599048759CD2}" type="datetimeFigureOut">
              <a:rPr lang="it-IT" smtClean="0"/>
              <a:t>30/12/2021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C218A-12E7-4F5B-A2FF-B2179CD9752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0623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D45A1-4324-461A-AD0F-599048759CD2}" type="datetimeFigureOut">
              <a:rPr lang="it-IT" smtClean="0"/>
              <a:t>30/12/2021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C218A-12E7-4F5B-A2FF-B2179CD9752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5243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D45A1-4324-461A-AD0F-599048759CD2}" type="datetimeFigureOut">
              <a:rPr lang="it-IT" smtClean="0"/>
              <a:t>30/12/2021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C218A-12E7-4F5B-A2FF-B2179CD9752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2797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D45A1-4324-461A-AD0F-599048759CD2}" type="datetimeFigureOut">
              <a:rPr lang="it-IT" smtClean="0"/>
              <a:t>30/12/2021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C218A-12E7-4F5B-A2FF-B2179CD9752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4991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/>
            </a:gs>
            <a:gs pos="100000">
              <a:schemeClr val="accent1">
                <a:alpha val="0"/>
                <a:lumMod val="0"/>
                <a:lumOff val="100000"/>
              </a:schemeClr>
            </a:gs>
            <a:gs pos="50000">
              <a:srgbClr val="FF0000"/>
            </a:gs>
            <a:gs pos="61000">
              <a:schemeClr val="bg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ED45A1-4324-461A-AD0F-599048759CD2}" type="datetimeFigureOut">
              <a:rPr lang="it-IT" smtClean="0"/>
              <a:t>30/12/2021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FC218A-12E7-4F5B-A2FF-B2179CD9752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4454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462453" y="691540"/>
            <a:ext cx="9144000" cy="1664799"/>
          </a:xfrm>
        </p:spPr>
        <p:txBody>
          <a:bodyPr anchor="ctr">
            <a:normAutofit fontScale="90000"/>
          </a:bodyPr>
          <a:lstStyle/>
          <a:p>
            <a:r>
              <a:rPr lang="it-IT" b="1" i="1" u="sng" spc="-15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Educazione civica </a:t>
            </a:r>
            <a:r>
              <a:rPr lang="it-IT" sz="6700" b="1" i="1" u="sng" spc="-15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sull’emancipazione</a:t>
            </a:r>
            <a:r>
              <a:rPr lang="it-IT" b="1" i="1" u="sng" spc="-15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della donna</a:t>
            </a:r>
            <a:endParaRPr lang="it-IT" b="1" i="1" u="sng" spc="-15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3173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2759" cy="6858000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521070"/>
            <a:ext cx="9144000" cy="1576875"/>
          </a:xfrm>
        </p:spPr>
        <p:txBody>
          <a:bodyPr>
            <a:normAutofit fontScale="90000"/>
          </a:bodyPr>
          <a:lstStyle/>
          <a:p>
            <a:r>
              <a:rPr lang="it-IT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tre ondate dell’emancipazione femminile</a:t>
            </a:r>
            <a:endParaRPr lang="it-IT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83323" y="4157419"/>
            <a:ext cx="9144000" cy="923192"/>
          </a:xfrm>
        </p:spPr>
        <p:txBody>
          <a:bodyPr>
            <a:normAutofit/>
          </a:bodyPr>
          <a:lstStyle/>
          <a:p>
            <a:r>
              <a:rPr lang="it-IT" sz="3000" dirty="0" smtClean="0">
                <a:solidFill>
                  <a:srgbClr val="E52B50"/>
                </a:solidFill>
              </a:rPr>
              <a:t>Ci sono state 3 ondate per la conquista dei diritti per le donne.</a:t>
            </a:r>
            <a:endParaRPr lang="it-IT" sz="3000" dirty="0">
              <a:solidFill>
                <a:srgbClr val="E52B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22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0000"/>
            </a:gs>
            <a:gs pos="100000">
              <a:schemeClr val="accent1">
                <a:alpha val="0"/>
                <a:lumMod val="0"/>
                <a:lumOff val="100000"/>
              </a:schemeClr>
            </a:gs>
            <a:gs pos="50000">
              <a:srgbClr val="FF0000"/>
            </a:gs>
            <a:gs pos="61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046285" y="331056"/>
            <a:ext cx="4281853" cy="1031752"/>
          </a:xfrm>
          <a:ln w="38100">
            <a:noFill/>
          </a:ln>
        </p:spPr>
        <p:txBody>
          <a:bodyPr>
            <a:normAutofit fontScale="90000"/>
          </a:bodyPr>
          <a:lstStyle/>
          <a:p>
            <a:r>
              <a:rPr lang="it-IT" sz="5400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prima ondata</a:t>
            </a:r>
            <a:endParaRPr lang="it-IT" sz="54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417634" y="1934306"/>
            <a:ext cx="5539154" cy="3782891"/>
          </a:xfrm>
          <a:ln w="38100"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it-IT" sz="3000" dirty="0" smtClean="0"/>
              <a:t>Inizia nel 1900 chiedeva il suffragio femminile, cioè avere il diritto di voto e da li nasce il movimento delle </a:t>
            </a:r>
            <a:r>
              <a:rPr lang="it-IT" sz="3000" u="sng" dirty="0" smtClean="0"/>
              <a:t>suffragette</a:t>
            </a:r>
            <a:r>
              <a:rPr lang="it-IT" sz="3000" dirty="0" smtClean="0"/>
              <a:t>. Il primo paese europeo che ha dato il diritto di voto alle donne è stato la </a:t>
            </a:r>
            <a:r>
              <a:rPr lang="it-IT" sz="3000" u="sng" dirty="0" smtClean="0"/>
              <a:t>Finlandia</a:t>
            </a:r>
            <a:r>
              <a:rPr lang="it-IT" sz="3000" dirty="0" smtClean="0"/>
              <a:t> nel 1906 e poi in </a:t>
            </a:r>
            <a:r>
              <a:rPr lang="it-IT" sz="3000" u="sng" dirty="0" smtClean="0"/>
              <a:t>Italia</a:t>
            </a:r>
            <a:r>
              <a:rPr lang="it-IT" sz="3000" dirty="0"/>
              <a:t> </a:t>
            </a:r>
            <a:r>
              <a:rPr lang="it-IT" sz="3000" dirty="0" smtClean="0"/>
              <a:t>il </a:t>
            </a:r>
            <a:r>
              <a:rPr lang="it-IT" sz="3000" dirty="0" smtClean="0"/>
              <a:t>voto alle donne è </a:t>
            </a:r>
            <a:r>
              <a:rPr lang="it-IT" sz="3000" dirty="0" smtClean="0"/>
              <a:t>stato dato </a:t>
            </a:r>
            <a:r>
              <a:rPr lang="it-IT" sz="3000" dirty="0" smtClean="0"/>
              <a:t>nel 1946.</a:t>
            </a:r>
            <a:endParaRPr lang="it-IT" sz="3000" dirty="0"/>
          </a:p>
        </p:txBody>
      </p:sp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793396"/>
              </p:ext>
            </p:extLst>
          </p:nvPr>
        </p:nvGraphicFramePr>
        <p:xfrm>
          <a:off x="6392008" y="-1"/>
          <a:ext cx="5799991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9991">
                  <a:extLst>
                    <a:ext uri="{9D8B030D-6E8A-4147-A177-3AD203B41FA5}">
                      <a16:colId xmlns:a16="http://schemas.microsoft.com/office/drawing/2014/main" val="2769140516"/>
                    </a:ext>
                  </a:extLst>
                </a:gridCol>
              </a:tblGrid>
              <a:tr h="228600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97452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945896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435256"/>
                  </a:ext>
                </a:extLst>
              </a:tr>
            </a:tbl>
          </a:graphicData>
        </a:graphic>
      </p:graphicFrame>
      <p:cxnSp>
        <p:nvCxnSpPr>
          <p:cNvPr id="6" name="Connettore 2 5"/>
          <p:cNvCxnSpPr>
            <a:stCxn id="2" idx="2"/>
            <a:endCxn id="3" idx="0"/>
          </p:cNvCxnSpPr>
          <p:nvPr/>
        </p:nvCxnSpPr>
        <p:spPr>
          <a:xfrm flipH="1">
            <a:off x="3187211" y="1362808"/>
            <a:ext cx="1" cy="57149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008" y="0"/>
            <a:ext cx="5799990" cy="2294793"/>
          </a:xfrm>
          <a:prstGeom prst="rect">
            <a:avLst/>
          </a:prstGeom>
        </p:spPr>
      </p:pic>
      <p:sp>
        <p:nvSpPr>
          <p:cNvPr id="9" name="Figura a mano libera 8"/>
          <p:cNvSpPr/>
          <p:nvPr/>
        </p:nvSpPr>
        <p:spPr>
          <a:xfrm>
            <a:off x="5037992" y="1327638"/>
            <a:ext cx="1327639" cy="1951893"/>
          </a:xfrm>
          <a:custGeom>
            <a:avLst/>
            <a:gdLst>
              <a:gd name="connsiteX0" fmla="*/ 0 w 1327639"/>
              <a:gd name="connsiteY0" fmla="*/ 1951893 h 1951893"/>
              <a:gd name="connsiteX1" fmla="*/ 43962 w 1327639"/>
              <a:gd name="connsiteY1" fmla="*/ 1916724 h 1951893"/>
              <a:gd name="connsiteX2" fmla="*/ 70339 w 1327639"/>
              <a:gd name="connsiteY2" fmla="*/ 1907931 h 1951893"/>
              <a:gd name="connsiteX3" fmla="*/ 96716 w 1327639"/>
              <a:gd name="connsiteY3" fmla="*/ 1890347 h 1951893"/>
              <a:gd name="connsiteX4" fmla="*/ 175846 w 1327639"/>
              <a:gd name="connsiteY4" fmla="*/ 1899139 h 1951893"/>
              <a:gd name="connsiteX5" fmla="*/ 228600 w 1327639"/>
              <a:gd name="connsiteY5" fmla="*/ 1916724 h 1951893"/>
              <a:gd name="connsiteX6" fmla="*/ 395654 w 1327639"/>
              <a:gd name="connsiteY6" fmla="*/ 1907931 h 1951893"/>
              <a:gd name="connsiteX7" fmla="*/ 422031 w 1327639"/>
              <a:gd name="connsiteY7" fmla="*/ 1899139 h 1951893"/>
              <a:gd name="connsiteX8" fmla="*/ 448408 w 1327639"/>
              <a:gd name="connsiteY8" fmla="*/ 1881554 h 1951893"/>
              <a:gd name="connsiteX9" fmla="*/ 465993 w 1327639"/>
              <a:gd name="connsiteY9" fmla="*/ 1855177 h 1951893"/>
              <a:gd name="connsiteX10" fmla="*/ 492370 w 1327639"/>
              <a:gd name="connsiteY10" fmla="*/ 1828800 h 1951893"/>
              <a:gd name="connsiteX11" fmla="*/ 509954 w 1327639"/>
              <a:gd name="connsiteY11" fmla="*/ 1776047 h 1951893"/>
              <a:gd name="connsiteX12" fmla="*/ 518746 w 1327639"/>
              <a:gd name="connsiteY12" fmla="*/ 1644162 h 1951893"/>
              <a:gd name="connsiteX13" fmla="*/ 527539 w 1327639"/>
              <a:gd name="connsiteY13" fmla="*/ 1617785 h 1951893"/>
              <a:gd name="connsiteX14" fmla="*/ 562708 w 1327639"/>
              <a:gd name="connsiteY14" fmla="*/ 1565031 h 1951893"/>
              <a:gd name="connsiteX15" fmla="*/ 589085 w 1327639"/>
              <a:gd name="connsiteY15" fmla="*/ 1556239 h 1951893"/>
              <a:gd name="connsiteX16" fmla="*/ 641839 w 1327639"/>
              <a:gd name="connsiteY16" fmla="*/ 1529862 h 1951893"/>
              <a:gd name="connsiteX17" fmla="*/ 694593 w 1327639"/>
              <a:gd name="connsiteY17" fmla="*/ 1503485 h 1951893"/>
              <a:gd name="connsiteX18" fmla="*/ 720970 w 1327639"/>
              <a:gd name="connsiteY18" fmla="*/ 1485900 h 1951893"/>
              <a:gd name="connsiteX19" fmla="*/ 756139 w 1327639"/>
              <a:gd name="connsiteY19" fmla="*/ 1433147 h 1951893"/>
              <a:gd name="connsiteX20" fmla="*/ 782516 w 1327639"/>
              <a:gd name="connsiteY20" fmla="*/ 1336431 h 1951893"/>
              <a:gd name="connsiteX21" fmla="*/ 764931 w 1327639"/>
              <a:gd name="connsiteY21" fmla="*/ 1063870 h 1951893"/>
              <a:gd name="connsiteX22" fmla="*/ 747346 w 1327639"/>
              <a:gd name="connsiteY22" fmla="*/ 1011116 h 1951893"/>
              <a:gd name="connsiteX23" fmla="*/ 720970 w 1327639"/>
              <a:gd name="connsiteY23" fmla="*/ 923193 h 1951893"/>
              <a:gd name="connsiteX24" fmla="*/ 703385 w 1327639"/>
              <a:gd name="connsiteY24" fmla="*/ 870439 h 1951893"/>
              <a:gd name="connsiteX25" fmla="*/ 694593 w 1327639"/>
              <a:gd name="connsiteY25" fmla="*/ 835270 h 1951893"/>
              <a:gd name="connsiteX26" fmla="*/ 677008 w 1327639"/>
              <a:gd name="connsiteY26" fmla="*/ 782516 h 1951893"/>
              <a:gd name="connsiteX27" fmla="*/ 668216 w 1327639"/>
              <a:gd name="connsiteY27" fmla="*/ 756139 h 1951893"/>
              <a:gd name="connsiteX28" fmla="*/ 659423 w 1327639"/>
              <a:gd name="connsiteY28" fmla="*/ 720970 h 1951893"/>
              <a:gd name="connsiteX29" fmla="*/ 668216 w 1327639"/>
              <a:gd name="connsiteY29" fmla="*/ 254977 h 1951893"/>
              <a:gd name="connsiteX30" fmla="*/ 685800 w 1327639"/>
              <a:gd name="connsiteY30" fmla="*/ 184639 h 1951893"/>
              <a:gd name="connsiteX31" fmla="*/ 703385 w 1327639"/>
              <a:gd name="connsiteY31" fmla="*/ 105508 h 1951893"/>
              <a:gd name="connsiteX32" fmla="*/ 738554 w 1327639"/>
              <a:gd name="connsiteY32" fmla="*/ 52754 h 1951893"/>
              <a:gd name="connsiteX33" fmla="*/ 782516 w 1327639"/>
              <a:gd name="connsiteY33" fmla="*/ 8793 h 1951893"/>
              <a:gd name="connsiteX34" fmla="*/ 808893 w 1327639"/>
              <a:gd name="connsiteY34" fmla="*/ 0 h 1951893"/>
              <a:gd name="connsiteX35" fmla="*/ 958362 w 1327639"/>
              <a:gd name="connsiteY35" fmla="*/ 8793 h 1951893"/>
              <a:gd name="connsiteX36" fmla="*/ 1327639 w 1327639"/>
              <a:gd name="connsiteY36" fmla="*/ 17585 h 195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327639" h="1951893">
                <a:moveTo>
                  <a:pt x="0" y="1951893"/>
                </a:moveTo>
                <a:cubicBezTo>
                  <a:pt x="14654" y="1940170"/>
                  <a:pt x="28048" y="1926670"/>
                  <a:pt x="43962" y="1916724"/>
                </a:cubicBezTo>
                <a:cubicBezTo>
                  <a:pt x="51821" y="1911812"/>
                  <a:pt x="62049" y="1912076"/>
                  <a:pt x="70339" y="1907931"/>
                </a:cubicBezTo>
                <a:cubicBezTo>
                  <a:pt x="79790" y="1903205"/>
                  <a:pt x="87924" y="1896208"/>
                  <a:pt x="96716" y="1890347"/>
                </a:cubicBezTo>
                <a:cubicBezTo>
                  <a:pt x="123093" y="1893278"/>
                  <a:pt x="149822" y="1893934"/>
                  <a:pt x="175846" y="1899139"/>
                </a:cubicBezTo>
                <a:cubicBezTo>
                  <a:pt x="194022" y="1902774"/>
                  <a:pt x="228600" y="1916724"/>
                  <a:pt x="228600" y="1916724"/>
                </a:cubicBezTo>
                <a:cubicBezTo>
                  <a:pt x="284285" y="1913793"/>
                  <a:pt x="340121" y="1912980"/>
                  <a:pt x="395654" y="1907931"/>
                </a:cubicBezTo>
                <a:cubicBezTo>
                  <a:pt x="404884" y="1907092"/>
                  <a:pt x="413742" y="1903284"/>
                  <a:pt x="422031" y="1899139"/>
                </a:cubicBezTo>
                <a:cubicBezTo>
                  <a:pt x="431483" y="1894413"/>
                  <a:pt x="439616" y="1887416"/>
                  <a:pt x="448408" y="1881554"/>
                </a:cubicBezTo>
                <a:cubicBezTo>
                  <a:pt x="454270" y="1872762"/>
                  <a:pt x="459228" y="1863295"/>
                  <a:pt x="465993" y="1855177"/>
                </a:cubicBezTo>
                <a:cubicBezTo>
                  <a:pt x="473953" y="1845625"/>
                  <a:pt x="486331" y="1839669"/>
                  <a:pt x="492370" y="1828800"/>
                </a:cubicBezTo>
                <a:cubicBezTo>
                  <a:pt x="501372" y="1812597"/>
                  <a:pt x="509954" y="1776047"/>
                  <a:pt x="509954" y="1776047"/>
                </a:cubicBezTo>
                <a:cubicBezTo>
                  <a:pt x="512885" y="1732085"/>
                  <a:pt x="513880" y="1687952"/>
                  <a:pt x="518746" y="1644162"/>
                </a:cubicBezTo>
                <a:cubicBezTo>
                  <a:pt x="519769" y="1634951"/>
                  <a:pt x="523038" y="1625887"/>
                  <a:pt x="527539" y="1617785"/>
                </a:cubicBezTo>
                <a:cubicBezTo>
                  <a:pt x="537803" y="1599311"/>
                  <a:pt x="542658" y="1571714"/>
                  <a:pt x="562708" y="1565031"/>
                </a:cubicBezTo>
                <a:lnTo>
                  <a:pt x="589085" y="1556239"/>
                </a:lnTo>
                <a:cubicBezTo>
                  <a:pt x="664678" y="1505843"/>
                  <a:pt x="569035" y="1566264"/>
                  <a:pt x="641839" y="1529862"/>
                </a:cubicBezTo>
                <a:cubicBezTo>
                  <a:pt x="710016" y="1495774"/>
                  <a:pt x="628294" y="1525584"/>
                  <a:pt x="694593" y="1503485"/>
                </a:cubicBezTo>
                <a:cubicBezTo>
                  <a:pt x="703385" y="1497623"/>
                  <a:pt x="714011" y="1493853"/>
                  <a:pt x="720970" y="1485900"/>
                </a:cubicBezTo>
                <a:cubicBezTo>
                  <a:pt x="734887" y="1469995"/>
                  <a:pt x="756139" y="1433147"/>
                  <a:pt x="756139" y="1433147"/>
                </a:cubicBezTo>
                <a:cubicBezTo>
                  <a:pt x="778449" y="1366216"/>
                  <a:pt x="770088" y="1398569"/>
                  <a:pt x="782516" y="1336431"/>
                </a:cubicBezTo>
                <a:cubicBezTo>
                  <a:pt x="781608" y="1315540"/>
                  <a:pt x="778971" y="1129389"/>
                  <a:pt x="764931" y="1063870"/>
                </a:cubicBezTo>
                <a:cubicBezTo>
                  <a:pt x="761047" y="1045746"/>
                  <a:pt x="751841" y="1029098"/>
                  <a:pt x="747346" y="1011116"/>
                </a:cubicBezTo>
                <a:cubicBezTo>
                  <a:pt x="734060" y="957971"/>
                  <a:pt x="742373" y="987401"/>
                  <a:pt x="720970" y="923193"/>
                </a:cubicBezTo>
                <a:lnTo>
                  <a:pt x="703385" y="870439"/>
                </a:lnTo>
                <a:cubicBezTo>
                  <a:pt x="700454" y="858716"/>
                  <a:pt x="698065" y="846844"/>
                  <a:pt x="694593" y="835270"/>
                </a:cubicBezTo>
                <a:cubicBezTo>
                  <a:pt x="689267" y="817516"/>
                  <a:pt x="682870" y="800101"/>
                  <a:pt x="677008" y="782516"/>
                </a:cubicBezTo>
                <a:cubicBezTo>
                  <a:pt x="674077" y="773724"/>
                  <a:pt x="670464" y="765130"/>
                  <a:pt x="668216" y="756139"/>
                </a:cubicBezTo>
                <a:lnTo>
                  <a:pt x="659423" y="720970"/>
                </a:lnTo>
                <a:cubicBezTo>
                  <a:pt x="662354" y="565639"/>
                  <a:pt x="660585" y="410148"/>
                  <a:pt x="668216" y="254977"/>
                </a:cubicBezTo>
                <a:cubicBezTo>
                  <a:pt x="669403" y="230839"/>
                  <a:pt x="681060" y="208337"/>
                  <a:pt x="685800" y="184639"/>
                </a:cubicBezTo>
                <a:cubicBezTo>
                  <a:pt x="686724" y="180018"/>
                  <a:pt x="699248" y="113783"/>
                  <a:pt x="703385" y="105508"/>
                </a:cubicBezTo>
                <a:cubicBezTo>
                  <a:pt x="712836" y="86605"/>
                  <a:pt x="726831" y="70339"/>
                  <a:pt x="738554" y="52754"/>
                </a:cubicBezTo>
                <a:cubicBezTo>
                  <a:pt x="756139" y="26376"/>
                  <a:pt x="753208" y="23447"/>
                  <a:pt x="782516" y="8793"/>
                </a:cubicBezTo>
                <a:cubicBezTo>
                  <a:pt x="790806" y="4648"/>
                  <a:pt x="800101" y="2931"/>
                  <a:pt x="808893" y="0"/>
                </a:cubicBezTo>
                <a:cubicBezTo>
                  <a:pt x="858716" y="2931"/>
                  <a:pt x="908488" y="6911"/>
                  <a:pt x="958362" y="8793"/>
                </a:cubicBezTo>
                <a:cubicBezTo>
                  <a:pt x="1204283" y="18073"/>
                  <a:pt x="1184028" y="17585"/>
                  <a:pt x="1327639" y="17585"/>
                </a:cubicBezTo>
              </a:path>
            </a:pathLst>
          </a:cu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008" y="2294794"/>
            <a:ext cx="5799990" cy="2281602"/>
          </a:xfrm>
          <a:prstGeom prst="rect">
            <a:avLst/>
          </a:prstGeom>
        </p:spPr>
      </p:pic>
      <p:sp>
        <p:nvSpPr>
          <p:cNvPr id="11" name="Figura a mano libera 10"/>
          <p:cNvSpPr/>
          <p:nvPr/>
        </p:nvSpPr>
        <p:spPr>
          <a:xfrm>
            <a:off x="2162908" y="3587262"/>
            <a:ext cx="4202723" cy="949569"/>
          </a:xfrm>
          <a:custGeom>
            <a:avLst/>
            <a:gdLst>
              <a:gd name="connsiteX0" fmla="*/ 0 w 4202723"/>
              <a:gd name="connsiteY0" fmla="*/ 949569 h 949569"/>
              <a:gd name="connsiteX1" fmla="*/ 43961 w 4202723"/>
              <a:gd name="connsiteY1" fmla="*/ 931984 h 949569"/>
              <a:gd name="connsiteX2" fmla="*/ 70338 w 4202723"/>
              <a:gd name="connsiteY2" fmla="*/ 914400 h 949569"/>
              <a:gd name="connsiteX3" fmla="*/ 96715 w 4202723"/>
              <a:gd name="connsiteY3" fmla="*/ 905607 h 949569"/>
              <a:gd name="connsiteX4" fmla="*/ 175846 w 4202723"/>
              <a:gd name="connsiteY4" fmla="*/ 861646 h 949569"/>
              <a:gd name="connsiteX5" fmla="*/ 395654 w 4202723"/>
              <a:gd name="connsiteY5" fmla="*/ 870438 h 949569"/>
              <a:gd name="connsiteX6" fmla="*/ 536330 w 4202723"/>
              <a:gd name="connsiteY6" fmla="*/ 879230 h 949569"/>
              <a:gd name="connsiteX7" fmla="*/ 800100 w 4202723"/>
              <a:gd name="connsiteY7" fmla="*/ 870438 h 949569"/>
              <a:gd name="connsiteX8" fmla="*/ 835269 w 4202723"/>
              <a:gd name="connsiteY8" fmla="*/ 861646 h 949569"/>
              <a:gd name="connsiteX9" fmla="*/ 905607 w 4202723"/>
              <a:gd name="connsiteY9" fmla="*/ 852853 h 949569"/>
              <a:gd name="connsiteX10" fmla="*/ 967154 w 4202723"/>
              <a:gd name="connsiteY10" fmla="*/ 844061 h 949569"/>
              <a:gd name="connsiteX11" fmla="*/ 1011115 w 4202723"/>
              <a:gd name="connsiteY11" fmla="*/ 835269 h 949569"/>
              <a:gd name="connsiteX12" fmla="*/ 1081454 w 4202723"/>
              <a:gd name="connsiteY12" fmla="*/ 826476 h 949569"/>
              <a:gd name="connsiteX13" fmla="*/ 1116623 w 4202723"/>
              <a:gd name="connsiteY13" fmla="*/ 817684 h 949569"/>
              <a:gd name="connsiteX14" fmla="*/ 1371600 w 4202723"/>
              <a:gd name="connsiteY14" fmla="*/ 808892 h 949569"/>
              <a:gd name="connsiteX15" fmla="*/ 2083777 w 4202723"/>
              <a:gd name="connsiteY15" fmla="*/ 817684 h 949569"/>
              <a:gd name="connsiteX16" fmla="*/ 2110154 w 4202723"/>
              <a:gd name="connsiteY16" fmla="*/ 826476 h 949569"/>
              <a:gd name="connsiteX17" fmla="*/ 2189284 w 4202723"/>
              <a:gd name="connsiteY17" fmla="*/ 835269 h 949569"/>
              <a:gd name="connsiteX18" fmla="*/ 2233246 w 4202723"/>
              <a:gd name="connsiteY18" fmla="*/ 844061 h 949569"/>
              <a:gd name="connsiteX19" fmla="*/ 2259623 w 4202723"/>
              <a:gd name="connsiteY19" fmla="*/ 852853 h 949569"/>
              <a:gd name="connsiteX20" fmla="*/ 2356338 w 4202723"/>
              <a:gd name="connsiteY20" fmla="*/ 861646 h 949569"/>
              <a:gd name="connsiteX21" fmla="*/ 2620107 w 4202723"/>
              <a:gd name="connsiteY21" fmla="*/ 879230 h 949569"/>
              <a:gd name="connsiteX22" fmla="*/ 2751992 w 4202723"/>
              <a:gd name="connsiteY22" fmla="*/ 888023 h 949569"/>
              <a:gd name="connsiteX23" fmla="*/ 2927838 w 4202723"/>
              <a:gd name="connsiteY23" fmla="*/ 879230 h 949569"/>
              <a:gd name="connsiteX24" fmla="*/ 2980592 w 4202723"/>
              <a:gd name="connsiteY24" fmla="*/ 861646 h 949569"/>
              <a:gd name="connsiteX25" fmla="*/ 3086100 w 4202723"/>
              <a:gd name="connsiteY25" fmla="*/ 844061 h 949569"/>
              <a:gd name="connsiteX26" fmla="*/ 3376246 w 4202723"/>
              <a:gd name="connsiteY26" fmla="*/ 861646 h 949569"/>
              <a:gd name="connsiteX27" fmla="*/ 3455377 w 4202723"/>
              <a:gd name="connsiteY27" fmla="*/ 870438 h 949569"/>
              <a:gd name="connsiteX28" fmla="*/ 3640015 w 4202723"/>
              <a:gd name="connsiteY28" fmla="*/ 861646 h 949569"/>
              <a:gd name="connsiteX29" fmla="*/ 3692769 w 4202723"/>
              <a:gd name="connsiteY29" fmla="*/ 844061 h 949569"/>
              <a:gd name="connsiteX30" fmla="*/ 3719146 w 4202723"/>
              <a:gd name="connsiteY30" fmla="*/ 826476 h 949569"/>
              <a:gd name="connsiteX31" fmla="*/ 3745523 w 4202723"/>
              <a:gd name="connsiteY31" fmla="*/ 817684 h 949569"/>
              <a:gd name="connsiteX32" fmla="*/ 3789484 w 4202723"/>
              <a:gd name="connsiteY32" fmla="*/ 764930 h 949569"/>
              <a:gd name="connsiteX33" fmla="*/ 3815861 w 4202723"/>
              <a:gd name="connsiteY33" fmla="*/ 747346 h 949569"/>
              <a:gd name="connsiteX34" fmla="*/ 3833446 w 4202723"/>
              <a:gd name="connsiteY34" fmla="*/ 694592 h 949569"/>
              <a:gd name="connsiteX35" fmla="*/ 3842238 w 4202723"/>
              <a:gd name="connsiteY35" fmla="*/ 668215 h 949569"/>
              <a:gd name="connsiteX36" fmla="*/ 3859823 w 4202723"/>
              <a:gd name="connsiteY36" fmla="*/ 465992 h 949569"/>
              <a:gd name="connsiteX37" fmla="*/ 3877407 w 4202723"/>
              <a:gd name="connsiteY37" fmla="*/ 413238 h 949569"/>
              <a:gd name="connsiteX38" fmla="*/ 3894992 w 4202723"/>
              <a:gd name="connsiteY38" fmla="*/ 386861 h 949569"/>
              <a:gd name="connsiteX39" fmla="*/ 3903784 w 4202723"/>
              <a:gd name="connsiteY39" fmla="*/ 351692 h 949569"/>
              <a:gd name="connsiteX40" fmla="*/ 3965330 w 4202723"/>
              <a:gd name="connsiteY40" fmla="*/ 272561 h 949569"/>
              <a:gd name="connsiteX41" fmla="*/ 4000500 w 4202723"/>
              <a:gd name="connsiteY41" fmla="*/ 219807 h 949569"/>
              <a:gd name="connsiteX42" fmla="*/ 4026877 w 4202723"/>
              <a:gd name="connsiteY42" fmla="*/ 167053 h 949569"/>
              <a:gd name="connsiteX43" fmla="*/ 4053254 w 4202723"/>
              <a:gd name="connsiteY43" fmla="*/ 149469 h 949569"/>
              <a:gd name="connsiteX44" fmla="*/ 4062046 w 4202723"/>
              <a:gd name="connsiteY44" fmla="*/ 123092 h 949569"/>
              <a:gd name="connsiteX45" fmla="*/ 4149969 w 4202723"/>
              <a:gd name="connsiteY45" fmla="*/ 35169 h 949569"/>
              <a:gd name="connsiteX46" fmla="*/ 4176346 w 4202723"/>
              <a:gd name="connsiteY46" fmla="*/ 17584 h 949569"/>
              <a:gd name="connsiteX47" fmla="*/ 4202723 w 4202723"/>
              <a:gd name="connsiteY47" fmla="*/ 0 h 949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202723" h="949569">
                <a:moveTo>
                  <a:pt x="0" y="949569"/>
                </a:moveTo>
                <a:cubicBezTo>
                  <a:pt x="14654" y="943707"/>
                  <a:pt x="29845" y="939042"/>
                  <a:pt x="43961" y="931984"/>
                </a:cubicBezTo>
                <a:cubicBezTo>
                  <a:pt x="53412" y="927258"/>
                  <a:pt x="60887" y="919126"/>
                  <a:pt x="70338" y="914400"/>
                </a:cubicBezTo>
                <a:cubicBezTo>
                  <a:pt x="78628" y="910255"/>
                  <a:pt x="88613" y="910108"/>
                  <a:pt x="96715" y="905607"/>
                </a:cubicBezTo>
                <a:cubicBezTo>
                  <a:pt x="187408" y="855222"/>
                  <a:pt x="116164" y="881539"/>
                  <a:pt x="175846" y="861646"/>
                </a:cubicBezTo>
                <a:lnTo>
                  <a:pt x="395654" y="870438"/>
                </a:lnTo>
                <a:cubicBezTo>
                  <a:pt x="442582" y="872727"/>
                  <a:pt x="489347" y="879230"/>
                  <a:pt x="536330" y="879230"/>
                </a:cubicBezTo>
                <a:cubicBezTo>
                  <a:pt x="624302" y="879230"/>
                  <a:pt x="712177" y="873369"/>
                  <a:pt x="800100" y="870438"/>
                </a:cubicBezTo>
                <a:cubicBezTo>
                  <a:pt x="811823" y="867507"/>
                  <a:pt x="823350" y="863633"/>
                  <a:pt x="835269" y="861646"/>
                </a:cubicBezTo>
                <a:cubicBezTo>
                  <a:pt x="858576" y="857761"/>
                  <a:pt x="882186" y="855976"/>
                  <a:pt x="905607" y="852853"/>
                </a:cubicBezTo>
                <a:cubicBezTo>
                  <a:pt x="926149" y="850114"/>
                  <a:pt x="946712" y="847468"/>
                  <a:pt x="967154" y="844061"/>
                </a:cubicBezTo>
                <a:cubicBezTo>
                  <a:pt x="981895" y="841604"/>
                  <a:pt x="996345" y="837541"/>
                  <a:pt x="1011115" y="835269"/>
                </a:cubicBezTo>
                <a:cubicBezTo>
                  <a:pt x="1034469" y="831676"/>
                  <a:pt x="1058147" y="830361"/>
                  <a:pt x="1081454" y="826476"/>
                </a:cubicBezTo>
                <a:cubicBezTo>
                  <a:pt x="1093373" y="824489"/>
                  <a:pt x="1104561" y="818415"/>
                  <a:pt x="1116623" y="817684"/>
                </a:cubicBezTo>
                <a:cubicBezTo>
                  <a:pt x="1201510" y="812540"/>
                  <a:pt x="1286608" y="811823"/>
                  <a:pt x="1371600" y="808892"/>
                </a:cubicBezTo>
                <a:lnTo>
                  <a:pt x="2083777" y="817684"/>
                </a:lnTo>
                <a:cubicBezTo>
                  <a:pt x="2093042" y="817905"/>
                  <a:pt x="2101012" y="824952"/>
                  <a:pt x="2110154" y="826476"/>
                </a:cubicBezTo>
                <a:cubicBezTo>
                  <a:pt x="2136332" y="830839"/>
                  <a:pt x="2163012" y="831516"/>
                  <a:pt x="2189284" y="835269"/>
                </a:cubicBezTo>
                <a:cubicBezTo>
                  <a:pt x="2204078" y="837382"/>
                  <a:pt x="2218748" y="840437"/>
                  <a:pt x="2233246" y="844061"/>
                </a:cubicBezTo>
                <a:cubicBezTo>
                  <a:pt x="2242237" y="846309"/>
                  <a:pt x="2250448" y="851542"/>
                  <a:pt x="2259623" y="852853"/>
                </a:cubicBezTo>
                <a:cubicBezTo>
                  <a:pt x="2291669" y="857431"/>
                  <a:pt x="2324053" y="859284"/>
                  <a:pt x="2356338" y="861646"/>
                </a:cubicBezTo>
                <a:lnTo>
                  <a:pt x="2620107" y="879230"/>
                </a:lnTo>
                <a:lnTo>
                  <a:pt x="2751992" y="888023"/>
                </a:lnTo>
                <a:cubicBezTo>
                  <a:pt x="2810607" y="885092"/>
                  <a:pt x="2869536" y="885957"/>
                  <a:pt x="2927838" y="879230"/>
                </a:cubicBezTo>
                <a:cubicBezTo>
                  <a:pt x="2946252" y="877105"/>
                  <a:pt x="2962308" y="864693"/>
                  <a:pt x="2980592" y="861646"/>
                </a:cubicBezTo>
                <a:lnTo>
                  <a:pt x="3086100" y="844061"/>
                </a:lnTo>
                <a:lnTo>
                  <a:pt x="3376246" y="861646"/>
                </a:lnTo>
                <a:cubicBezTo>
                  <a:pt x="3402694" y="863850"/>
                  <a:pt x="3429000" y="867507"/>
                  <a:pt x="3455377" y="870438"/>
                </a:cubicBezTo>
                <a:cubicBezTo>
                  <a:pt x="3516923" y="867507"/>
                  <a:pt x="3578776" y="868450"/>
                  <a:pt x="3640015" y="861646"/>
                </a:cubicBezTo>
                <a:cubicBezTo>
                  <a:pt x="3658438" y="859599"/>
                  <a:pt x="3692769" y="844061"/>
                  <a:pt x="3692769" y="844061"/>
                </a:cubicBezTo>
                <a:cubicBezTo>
                  <a:pt x="3701561" y="838199"/>
                  <a:pt x="3709694" y="831202"/>
                  <a:pt x="3719146" y="826476"/>
                </a:cubicBezTo>
                <a:cubicBezTo>
                  <a:pt x="3727435" y="822331"/>
                  <a:pt x="3737812" y="822825"/>
                  <a:pt x="3745523" y="817684"/>
                </a:cubicBezTo>
                <a:cubicBezTo>
                  <a:pt x="3788738" y="788874"/>
                  <a:pt x="3757044" y="797370"/>
                  <a:pt x="3789484" y="764930"/>
                </a:cubicBezTo>
                <a:cubicBezTo>
                  <a:pt x="3796956" y="757458"/>
                  <a:pt x="3807069" y="753207"/>
                  <a:pt x="3815861" y="747346"/>
                </a:cubicBezTo>
                <a:lnTo>
                  <a:pt x="3833446" y="694592"/>
                </a:lnTo>
                <a:lnTo>
                  <a:pt x="3842238" y="668215"/>
                </a:lnTo>
                <a:cubicBezTo>
                  <a:pt x="3844325" y="634828"/>
                  <a:pt x="3847913" y="517603"/>
                  <a:pt x="3859823" y="465992"/>
                </a:cubicBezTo>
                <a:cubicBezTo>
                  <a:pt x="3863991" y="447931"/>
                  <a:pt x="3867125" y="428661"/>
                  <a:pt x="3877407" y="413238"/>
                </a:cubicBezTo>
                <a:lnTo>
                  <a:pt x="3894992" y="386861"/>
                </a:lnTo>
                <a:cubicBezTo>
                  <a:pt x="3897923" y="375138"/>
                  <a:pt x="3898380" y="362500"/>
                  <a:pt x="3903784" y="351692"/>
                </a:cubicBezTo>
                <a:cubicBezTo>
                  <a:pt x="3944494" y="270274"/>
                  <a:pt x="3924809" y="324660"/>
                  <a:pt x="3965330" y="272561"/>
                </a:cubicBezTo>
                <a:cubicBezTo>
                  <a:pt x="3978305" y="255879"/>
                  <a:pt x="4000500" y="219807"/>
                  <a:pt x="4000500" y="219807"/>
                </a:cubicBezTo>
                <a:cubicBezTo>
                  <a:pt x="4007651" y="198353"/>
                  <a:pt x="4009832" y="184098"/>
                  <a:pt x="4026877" y="167053"/>
                </a:cubicBezTo>
                <a:cubicBezTo>
                  <a:pt x="4034349" y="159581"/>
                  <a:pt x="4044462" y="155330"/>
                  <a:pt x="4053254" y="149469"/>
                </a:cubicBezTo>
                <a:cubicBezTo>
                  <a:pt x="4056185" y="140677"/>
                  <a:pt x="4057545" y="131194"/>
                  <a:pt x="4062046" y="123092"/>
                </a:cubicBezTo>
                <a:cubicBezTo>
                  <a:pt x="4096526" y="61028"/>
                  <a:pt x="4092043" y="73786"/>
                  <a:pt x="4149969" y="35169"/>
                </a:cubicBezTo>
                <a:lnTo>
                  <a:pt x="4176346" y="17584"/>
                </a:lnTo>
                <a:lnTo>
                  <a:pt x="4202723" y="0"/>
                </a:lnTo>
              </a:path>
            </a:pathLst>
          </a:cu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007" y="4576396"/>
            <a:ext cx="5799993" cy="2281604"/>
          </a:xfrm>
          <a:prstGeom prst="rect">
            <a:avLst/>
          </a:prstGeom>
        </p:spPr>
      </p:pic>
      <p:cxnSp>
        <p:nvCxnSpPr>
          <p:cNvPr id="14" name="Connettore 2 13"/>
          <p:cNvCxnSpPr>
            <a:endCxn id="12" idx="1"/>
          </p:cNvCxnSpPr>
          <p:nvPr/>
        </p:nvCxnSpPr>
        <p:spPr>
          <a:xfrm>
            <a:off x="5846885" y="4703885"/>
            <a:ext cx="545122" cy="10133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47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/>
            </a:gs>
            <a:gs pos="100000">
              <a:schemeClr val="accent1">
                <a:alpha val="0"/>
                <a:lumMod val="0"/>
                <a:lumOff val="100000"/>
              </a:schemeClr>
            </a:gs>
            <a:gs pos="53000">
              <a:srgbClr val="FF0000"/>
            </a:gs>
            <a:gs pos="63000">
              <a:schemeClr val="bg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296007" y="627122"/>
            <a:ext cx="6169269" cy="1022960"/>
          </a:xfrm>
        </p:spPr>
        <p:txBody>
          <a:bodyPr>
            <a:noAutofit/>
          </a:bodyPr>
          <a:lstStyle/>
          <a:p>
            <a:r>
              <a:rPr lang="it-IT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seconda ondata</a:t>
            </a:r>
            <a:endParaRPr lang="it-IT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78069" y="2107344"/>
            <a:ext cx="6005146" cy="4214325"/>
          </a:xfrm>
          <a:ln w="381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it-IT" sz="3000" dirty="0" smtClean="0"/>
              <a:t>Inizia nel 1960 nasce </a:t>
            </a:r>
            <a:r>
              <a:rPr lang="it-IT" sz="3000" u="sng" dirty="0" smtClean="0"/>
              <a:t>il movimento femminista</a:t>
            </a:r>
            <a:r>
              <a:rPr lang="it-IT" sz="3000" dirty="0" smtClean="0"/>
              <a:t> </a:t>
            </a:r>
            <a:r>
              <a:rPr lang="it-IT" sz="3000" dirty="0" smtClean="0"/>
              <a:t>in </a:t>
            </a:r>
            <a:r>
              <a:rPr lang="it-IT" sz="3000" dirty="0" smtClean="0"/>
              <a:t>USA e poi nel 1970 arriva anche in </a:t>
            </a:r>
            <a:r>
              <a:rPr lang="it-IT" sz="3000" dirty="0" smtClean="0"/>
              <a:t>Italia. </a:t>
            </a:r>
            <a:r>
              <a:rPr lang="it-IT" sz="3000" dirty="0"/>
              <a:t>C</a:t>
            </a:r>
            <a:r>
              <a:rPr lang="it-IT" sz="3000" dirty="0" smtClean="0"/>
              <a:t>hiedevano </a:t>
            </a:r>
            <a:r>
              <a:rPr lang="it-IT" sz="3000" dirty="0" smtClean="0"/>
              <a:t>una parità sul posto di lavoro. Un esempio </a:t>
            </a:r>
            <a:r>
              <a:rPr lang="it-IT" sz="3000" dirty="0" smtClean="0"/>
              <a:t>è stata </a:t>
            </a:r>
            <a:r>
              <a:rPr lang="it-IT" sz="3000" u="sng" dirty="0" smtClean="0"/>
              <a:t>Letizia </a:t>
            </a:r>
            <a:r>
              <a:rPr lang="it-IT" sz="3000" u="sng" dirty="0" smtClean="0"/>
              <a:t>De </a:t>
            </a:r>
            <a:r>
              <a:rPr lang="it-IT" sz="3000" u="sng" dirty="0" smtClean="0"/>
              <a:t>Martino</a:t>
            </a:r>
            <a:r>
              <a:rPr lang="it-IT" sz="3000" dirty="0" smtClean="0"/>
              <a:t>, che nel 1963, fu </a:t>
            </a:r>
            <a:r>
              <a:rPr lang="it-IT" sz="3000" dirty="0" smtClean="0"/>
              <a:t>la </a:t>
            </a:r>
            <a:r>
              <a:rPr lang="it-IT" sz="3000" dirty="0" smtClean="0"/>
              <a:t>prima magistrata donna della </a:t>
            </a:r>
            <a:r>
              <a:rPr lang="it-IT" sz="3000" dirty="0" smtClean="0"/>
              <a:t>storia. </a:t>
            </a:r>
            <a:r>
              <a:rPr lang="it-IT" sz="3000" dirty="0" smtClean="0"/>
              <a:t>Nel 1961 negli USA producono </a:t>
            </a:r>
            <a:r>
              <a:rPr lang="it-IT" sz="3000" u="sng" dirty="0" smtClean="0"/>
              <a:t>le pillole </a:t>
            </a:r>
            <a:r>
              <a:rPr lang="it-IT" sz="3000" u="sng" dirty="0" smtClean="0"/>
              <a:t>anticoncezionali</a:t>
            </a:r>
            <a:r>
              <a:rPr lang="it-IT" sz="3000" dirty="0" smtClean="0"/>
              <a:t>, </a:t>
            </a:r>
            <a:r>
              <a:rPr lang="it-IT" sz="3000" dirty="0" smtClean="0"/>
              <a:t>cioè una pillola per evitare di rimanere incinta.</a:t>
            </a:r>
            <a:endParaRPr lang="it-IT" sz="3000" dirty="0"/>
          </a:p>
        </p:txBody>
      </p:sp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628834"/>
              </p:ext>
            </p:extLst>
          </p:nvPr>
        </p:nvGraphicFramePr>
        <p:xfrm>
          <a:off x="6743700" y="-1"/>
          <a:ext cx="54483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48300">
                  <a:extLst>
                    <a:ext uri="{9D8B030D-6E8A-4147-A177-3AD203B41FA5}">
                      <a16:colId xmlns:a16="http://schemas.microsoft.com/office/drawing/2014/main" val="1946646201"/>
                    </a:ext>
                  </a:extLst>
                </a:gridCol>
              </a:tblGrid>
              <a:tr h="228600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311021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647817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443428"/>
                  </a:ext>
                </a:extLst>
              </a:tr>
            </a:tbl>
          </a:graphicData>
        </a:graphic>
      </p:graphicFrame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0" y="-2"/>
            <a:ext cx="5448299" cy="2277209"/>
          </a:xfrm>
          <a:prstGeom prst="rect">
            <a:avLst/>
          </a:prstGeom>
        </p:spPr>
      </p:pic>
      <p:cxnSp>
        <p:nvCxnSpPr>
          <p:cNvPr id="7" name="Connettore 2 6"/>
          <p:cNvCxnSpPr>
            <a:endCxn id="5" idx="1"/>
          </p:cNvCxnSpPr>
          <p:nvPr/>
        </p:nvCxnSpPr>
        <p:spPr>
          <a:xfrm flipV="1">
            <a:off x="6075485" y="1138603"/>
            <a:ext cx="668215" cy="12265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698" y="2277207"/>
            <a:ext cx="5448301" cy="2294793"/>
          </a:xfrm>
          <a:prstGeom prst="rect">
            <a:avLst/>
          </a:prstGeom>
        </p:spPr>
      </p:pic>
      <p:cxnSp>
        <p:nvCxnSpPr>
          <p:cNvPr id="10" name="Connettore 2 9"/>
          <p:cNvCxnSpPr>
            <a:endCxn id="8" idx="1"/>
          </p:cNvCxnSpPr>
          <p:nvPr/>
        </p:nvCxnSpPr>
        <p:spPr>
          <a:xfrm flipV="1">
            <a:off x="5715000" y="3424604"/>
            <a:ext cx="1028698" cy="4879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696" y="4572000"/>
            <a:ext cx="5448303" cy="2277208"/>
          </a:xfrm>
          <a:prstGeom prst="rect">
            <a:avLst/>
          </a:prstGeom>
        </p:spPr>
      </p:pic>
      <p:sp>
        <p:nvSpPr>
          <p:cNvPr id="12" name="Figura a mano libera 11"/>
          <p:cNvSpPr/>
          <p:nvPr/>
        </p:nvSpPr>
        <p:spPr>
          <a:xfrm>
            <a:off x="5319345" y="5029262"/>
            <a:ext cx="1424355" cy="712115"/>
          </a:xfrm>
          <a:custGeom>
            <a:avLst/>
            <a:gdLst>
              <a:gd name="connsiteX0" fmla="*/ 0 w 3402623"/>
              <a:gd name="connsiteY0" fmla="*/ 105507 h 325315"/>
              <a:gd name="connsiteX1" fmla="*/ 43961 w 3402623"/>
              <a:gd name="connsiteY1" fmla="*/ 87923 h 325315"/>
              <a:gd name="connsiteX2" fmla="*/ 61546 w 3402623"/>
              <a:gd name="connsiteY2" fmla="*/ 61546 h 325315"/>
              <a:gd name="connsiteX3" fmla="*/ 87923 w 3402623"/>
              <a:gd name="connsiteY3" fmla="*/ 52753 h 325315"/>
              <a:gd name="connsiteX4" fmla="*/ 114300 w 3402623"/>
              <a:gd name="connsiteY4" fmla="*/ 35169 h 325315"/>
              <a:gd name="connsiteX5" fmla="*/ 1468315 w 3402623"/>
              <a:gd name="connsiteY5" fmla="*/ 43961 h 325315"/>
              <a:gd name="connsiteX6" fmla="*/ 1608992 w 3402623"/>
              <a:gd name="connsiteY6" fmla="*/ 26376 h 325315"/>
              <a:gd name="connsiteX7" fmla="*/ 1652954 w 3402623"/>
              <a:gd name="connsiteY7" fmla="*/ 17584 h 325315"/>
              <a:gd name="connsiteX8" fmla="*/ 1776046 w 3402623"/>
              <a:gd name="connsiteY8" fmla="*/ 8792 h 325315"/>
              <a:gd name="connsiteX9" fmla="*/ 1828800 w 3402623"/>
              <a:gd name="connsiteY9" fmla="*/ 0 h 325315"/>
              <a:gd name="connsiteX10" fmla="*/ 2136531 w 3402623"/>
              <a:gd name="connsiteY10" fmla="*/ 17584 h 325315"/>
              <a:gd name="connsiteX11" fmla="*/ 2171700 w 3402623"/>
              <a:gd name="connsiteY11" fmla="*/ 26376 h 325315"/>
              <a:gd name="connsiteX12" fmla="*/ 2198077 w 3402623"/>
              <a:gd name="connsiteY12" fmla="*/ 35169 h 325315"/>
              <a:gd name="connsiteX13" fmla="*/ 2268415 w 3402623"/>
              <a:gd name="connsiteY13" fmla="*/ 52753 h 325315"/>
              <a:gd name="connsiteX14" fmla="*/ 2294792 w 3402623"/>
              <a:gd name="connsiteY14" fmla="*/ 70338 h 325315"/>
              <a:gd name="connsiteX15" fmla="*/ 2347546 w 3402623"/>
              <a:gd name="connsiteY15" fmla="*/ 87923 h 325315"/>
              <a:gd name="connsiteX16" fmla="*/ 2453054 w 3402623"/>
              <a:gd name="connsiteY16" fmla="*/ 105507 h 325315"/>
              <a:gd name="connsiteX17" fmla="*/ 2646485 w 3402623"/>
              <a:gd name="connsiteY17" fmla="*/ 114300 h 325315"/>
              <a:gd name="connsiteX18" fmla="*/ 2919046 w 3402623"/>
              <a:gd name="connsiteY18" fmla="*/ 131884 h 325315"/>
              <a:gd name="connsiteX19" fmla="*/ 3006969 w 3402623"/>
              <a:gd name="connsiteY19" fmla="*/ 149469 h 325315"/>
              <a:gd name="connsiteX20" fmla="*/ 3068515 w 3402623"/>
              <a:gd name="connsiteY20" fmla="*/ 167053 h 325315"/>
              <a:gd name="connsiteX21" fmla="*/ 3147646 w 3402623"/>
              <a:gd name="connsiteY21" fmla="*/ 175846 h 325315"/>
              <a:gd name="connsiteX22" fmla="*/ 3209192 w 3402623"/>
              <a:gd name="connsiteY22" fmla="*/ 193430 h 325315"/>
              <a:gd name="connsiteX23" fmla="*/ 3261946 w 3402623"/>
              <a:gd name="connsiteY23" fmla="*/ 211015 h 325315"/>
              <a:gd name="connsiteX24" fmla="*/ 3288323 w 3402623"/>
              <a:gd name="connsiteY24" fmla="*/ 219807 h 325315"/>
              <a:gd name="connsiteX25" fmla="*/ 3323492 w 3402623"/>
              <a:gd name="connsiteY25" fmla="*/ 263769 h 325315"/>
              <a:gd name="connsiteX26" fmla="*/ 3358661 w 3402623"/>
              <a:gd name="connsiteY26" fmla="*/ 298938 h 325315"/>
              <a:gd name="connsiteX27" fmla="*/ 3402623 w 3402623"/>
              <a:gd name="connsiteY27" fmla="*/ 325315 h 325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402623" h="325315">
                <a:moveTo>
                  <a:pt x="0" y="105507"/>
                </a:moveTo>
                <a:cubicBezTo>
                  <a:pt x="14654" y="99646"/>
                  <a:pt x="31118" y="97096"/>
                  <a:pt x="43961" y="87923"/>
                </a:cubicBezTo>
                <a:cubicBezTo>
                  <a:pt x="52560" y="81781"/>
                  <a:pt x="53294" y="68147"/>
                  <a:pt x="61546" y="61546"/>
                </a:cubicBezTo>
                <a:cubicBezTo>
                  <a:pt x="68783" y="55756"/>
                  <a:pt x="79633" y="56898"/>
                  <a:pt x="87923" y="52753"/>
                </a:cubicBezTo>
                <a:cubicBezTo>
                  <a:pt x="97374" y="48027"/>
                  <a:pt x="105508" y="41030"/>
                  <a:pt x="114300" y="35169"/>
                </a:cubicBezTo>
                <a:cubicBezTo>
                  <a:pt x="1298370" y="54113"/>
                  <a:pt x="847163" y="65379"/>
                  <a:pt x="1468315" y="43961"/>
                </a:cubicBezTo>
                <a:cubicBezTo>
                  <a:pt x="1548158" y="24001"/>
                  <a:pt x="1460967" y="43791"/>
                  <a:pt x="1608992" y="26376"/>
                </a:cubicBezTo>
                <a:cubicBezTo>
                  <a:pt x="1623834" y="24630"/>
                  <a:pt x="1638092" y="19148"/>
                  <a:pt x="1652954" y="17584"/>
                </a:cubicBezTo>
                <a:cubicBezTo>
                  <a:pt x="1693863" y="13278"/>
                  <a:pt x="1735015" y="11723"/>
                  <a:pt x="1776046" y="8792"/>
                </a:cubicBezTo>
                <a:cubicBezTo>
                  <a:pt x="1793631" y="5861"/>
                  <a:pt x="1810973" y="0"/>
                  <a:pt x="1828800" y="0"/>
                </a:cubicBezTo>
                <a:cubicBezTo>
                  <a:pt x="1978343" y="0"/>
                  <a:pt x="2015689" y="5500"/>
                  <a:pt x="2136531" y="17584"/>
                </a:cubicBezTo>
                <a:cubicBezTo>
                  <a:pt x="2148254" y="20515"/>
                  <a:pt x="2160081" y="23056"/>
                  <a:pt x="2171700" y="26376"/>
                </a:cubicBezTo>
                <a:cubicBezTo>
                  <a:pt x="2180611" y="28922"/>
                  <a:pt x="2189086" y="32921"/>
                  <a:pt x="2198077" y="35169"/>
                </a:cubicBezTo>
                <a:lnTo>
                  <a:pt x="2268415" y="52753"/>
                </a:lnTo>
                <a:cubicBezTo>
                  <a:pt x="2277207" y="58615"/>
                  <a:pt x="2285136" y="66046"/>
                  <a:pt x="2294792" y="70338"/>
                </a:cubicBezTo>
                <a:cubicBezTo>
                  <a:pt x="2311730" y="77866"/>
                  <a:pt x="2329961" y="82061"/>
                  <a:pt x="2347546" y="87923"/>
                </a:cubicBezTo>
                <a:cubicBezTo>
                  <a:pt x="2393751" y="103325"/>
                  <a:pt x="2380030" y="100796"/>
                  <a:pt x="2453054" y="105507"/>
                </a:cubicBezTo>
                <a:cubicBezTo>
                  <a:pt x="2517464" y="109663"/>
                  <a:pt x="2582018" y="111155"/>
                  <a:pt x="2646485" y="114300"/>
                </a:cubicBezTo>
                <a:cubicBezTo>
                  <a:pt x="2826247" y="123069"/>
                  <a:pt x="2772231" y="119650"/>
                  <a:pt x="2919046" y="131884"/>
                </a:cubicBezTo>
                <a:cubicBezTo>
                  <a:pt x="2978638" y="151747"/>
                  <a:pt x="2905939" y="129263"/>
                  <a:pt x="3006969" y="149469"/>
                </a:cubicBezTo>
                <a:cubicBezTo>
                  <a:pt x="3083558" y="164787"/>
                  <a:pt x="2973833" y="152486"/>
                  <a:pt x="3068515" y="167053"/>
                </a:cubicBezTo>
                <a:cubicBezTo>
                  <a:pt x="3094746" y="171089"/>
                  <a:pt x="3121269" y="172915"/>
                  <a:pt x="3147646" y="175846"/>
                </a:cubicBezTo>
                <a:cubicBezTo>
                  <a:pt x="3236320" y="205403"/>
                  <a:pt x="3098753" y="160298"/>
                  <a:pt x="3209192" y="193430"/>
                </a:cubicBezTo>
                <a:cubicBezTo>
                  <a:pt x="3226946" y="198756"/>
                  <a:pt x="3244361" y="205153"/>
                  <a:pt x="3261946" y="211015"/>
                </a:cubicBezTo>
                <a:lnTo>
                  <a:pt x="3288323" y="219807"/>
                </a:lnTo>
                <a:cubicBezTo>
                  <a:pt x="3310421" y="286104"/>
                  <a:pt x="3278042" y="206957"/>
                  <a:pt x="3323492" y="263769"/>
                </a:cubicBezTo>
                <a:cubicBezTo>
                  <a:pt x="3357595" y="306398"/>
                  <a:pt x="3301114" y="279756"/>
                  <a:pt x="3358661" y="298938"/>
                </a:cubicBezTo>
                <a:cubicBezTo>
                  <a:pt x="3390491" y="320158"/>
                  <a:pt x="3375586" y="311797"/>
                  <a:pt x="3402623" y="325315"/>
                </a:cubicBezTo>
              </a:path>
            </a:pathLst>
          </a:cu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" name="Connettore 2 8"/>
          <p:cNvCxnSpPr>
            <a:stCxn id="2" idx="2"/>
            <a:endCxn id="3" idx="0"/>
          </p:cNvCxnSpPr>
          <p:nvPr/>
        </p:nvCxnSpPr>
        <p:spPr>
          <a:xfrm>
            <a:off x="3380642" y="1650082"/>
            <a:ext cx="0" cy="4572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38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713642" y="363562"/>
            <a:ext cx="4903177" cy="961414"/>
          </a:xfrm>
        </p:spPr>
        <p:txBody>
          <a:bodyPr/>
          <a:lstStyle/>
          <a:p>
            <a:r>
              <a:rPr lang="it-IT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terza ondata</a:t>
            </a:r>
            <a:endParaRPr lang="it-IT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79131" y="1692518"/>
            <a:ext cx="6172200" cy="4897315"/>
          </a:xfrm>
          <a:ln w="38100"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it-IT" sz="3000" dirty="0" smtClean="0"/>
              <a:t>In Italia attraverso </a:t>
            </a:r>
            <a:r>
              <a:rPr lang="it-IT" sz="3000" dirty="0" smtClean="0"/>
              <a:t>una</a:t>
            </a:r>
            <a:r>
              <a:rPr lang="it-IT" sz="3000" dirty="0" smtClean="0"/>
              <a:t> donna in politica </a:t>
            </a:r>
            <a:r>
              <a:rPr lang="it-IT" sz="3000" dirty="0" smtClean="0"/>
              <a:t>cioè </a:t>
            </a:r>
            <a:r>
              <a:rPr lang="it-IT" sz="3000" u="sng" dirty="0" smtClean="0"/>
              <a:t>Emma </a:t>
            </a:r>
            <a:r>
              <a:rPr lang="it-IT" sz="3000" u="sng" dirty="0" smtClean="0"/>
              <a:t>Bonino</a:t>
            </a:r>
            <a:r>
              <a:rPr lang="it-IT" sz="3000" dirty="0" smtClean="0"/>
              <a:t>, con la quale </a:t>
            </a:r>
            <a:r>
              <a:rPr lang="it-IT" sz="3000" dirty="0" smtClean="0"/>
              <a:t>durante </a:t>
            </a:r>
            <a:r>
              <a:rPr lang="it-IT" sz="3000" dirty="0" smtClean="0"/>
              <a:t>gli anni ‘70 e ‘80 </a:t>
            </a:r>
            <a:r>
              <a:rPr lang="it-IT" sz="3000" dirty="0" smtClean="0"/>
              <a:t>ci furono due referendum, uno </a:t>
            </a:r>
            <a:r>
              <a:rPr lang="it-IT" sz="3000" dirty="0" smtClean="0"/>
              <a:t>nel 1974 </a:t>
            </a:r>
            <a:r>
              <a:rPr lang="it-IT" sz="3000" u="sng" dirty="0" smtClean="0"/>
              <a:t>sul divorzio</a:t>
            </a:r>
            <a:r>
              <a:rPr lang="it-IT" sz="3000" dirty="0" smtClean="0"/>
              <a:t> e poi </a:t>
            </a:r>
            <a:r>
              <a:rPr lang="it-IT" sz="3000" dirty="0" smtClean="0"/>
              <a:t>l’altro nel </a:t>
            </a:r>
            <a:r>
              <a:rPr lang="it-IT" sz="3000" dirty="0" smtClean="0"/>
              <a:t>1978 </a:t>
            </a:r>
            <a:r>
              <a:rPr lang="it-IT" sz="3000" u="sng" dirty="0" smtClean="0"/>
              <a:t>sull’aborto</a:t>
            </a:r>
            <a:r>
              <a:rPr lang="it-IT" sz="3000" dirty="0" smtClean="0"/>
              <a:t>.</a:t>
            </a:r>
            <a:r>
              <a:rPr lang="it-IT" sz="3000" dirty="0"/>
              <a:t> </a:t>
            </a:r>
            <a:r>
              <a:rPr lang="it-IT" sz="3000" dirty="0" smtClean="0"/>
              <a:t>I</a:t>
            </a:r>
            <a:r>
              <a:rPr lang="it-IT" sz="3000" dirty="0" smtClean="0"/>
              <a:t>n </a:t>
            </a:r>
            <a:r>
              <a:rPr lang="it-IT" sz="3000" dirty="0" smtClean="0"/>
              <a:t>quel periodo </a:t>
            </a:r>
            <a:r>
              <a:rPr lang="it-IT" sz="3000" dirty="0" smtClean="0"/>
              <a:t>vi </a:t>
            </a:r>
            <a:r>
              <a:rPr lang="it-IT" sz="3000" dirty="0" smtClean="0"/>
              <a:t>erano </a:t>
            </a:r>
            <a:r>
              <a:rPr lang="it-IT" sz="3000" dirty="0" smtClean="0"/>
              <a:t>due </a:t>
            </a:r>
            <a:r>
              <a:rPr lang="it-IT" sz="3000" dirty="0" smtClean="0"/>
              <a:t>leggi, poi tolte </a:t>
            </a:r>
            <a:r>
              <a:rPr lang="it-IT" sz="3000" dirty="0" smtClean="0"/>
              <a:t>nel </a:t>
            </a:r>
            <a:r>
              <a:rPr lang="it-IT" sz="3000" dirty="0" smtClean="0"/>
              <a:t>1981, ed </a:t>
            </a:r>
            <a:r>
              <a:rPr lang="it-IT" sz="3000" dirty="0" smtClean="0"/>
              <a:t>erano </a:t>
            </a:r>
            <a:r>
              <a:rPr lang="it-IT" sz="3000" u="sng" dirty="0"/>
              <a:t>delitto </a:t>
            </a:r>
            <a:r>
              <a:rPr lang="it-IT" sz="3000" u="sng" dirty="0" smtClean="0"/>
              <a:t>d’onore</a:t>
            </a:r>
            <a:r>
              <a:rPr lang="it-IT" sz="3000" dirty="0" smtClean="0"/>
              <a:t> </a:t>
            </a:r>
            <a:r>
              <a:rPr lang="it-IT" sz="3000" dirty="0" smtClean="0"/>
              <a:t>che era </a:t>
            </a:r>
            <a:r>
              <a:rPr lang="it-IT" sz="3000" dirty="0"/>
              <a:t>un reato commesso per vendicare l'onorabilità del proprio nome o della propria famiglia </a:t>
            </a:r>
            <a:r>
              <a:rPr lang="it-IT" sz="3000" dirty="0" smtClean="0"/>
              <a:t>e </a:t>
            </a:r>
            <a:r>
              <a:rPr lang="it-IT" sz="3000" u="sng" dirty="0" smtClean="0"/>
              <a:t>matrimonio </a:t>
            </a:r>
            <a:r>
              <a:rPr lang="it-IT" sz="3000" u="sng" dirty="0"/>
              <a:t>riparatore</a:t>
            </a:r>
            <a:r>
              <a:rPr lang="it-IT" sz="3000" dirty="0"/>
              <a:t> </a:t>
            </a:r>
            <a:r>
              <a:rPr lang="it-IT" sz="3000" dirty="0" smtClean="0"/>
              <a:t>era </a:t>
            </a:r>
            <a:r>
              <a:rPr lang="it-IT" sz="3000" dirty="0"/>
              <a:t>un matrimonio organizzato in modo da evitare l'imbarazzo dovuto al sesso prematrimoniale che può portare a una gravidanza </a:t>
            </a:r>
            <a:r>
              <a:rPr lang="it-IT" sz="3000" dirty="0" smtClean="0"/>
              <a:t>indesiderata.</a:t>
            </a:r>
            <a:endParaRPr lang="it-IT" sz="3000" dirty="0"/>
          </a:p>
        </p:txBody>
      </p:sp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037159"/>
              </p:ext>
            </p:extLst>
          </p:nvPr>
        </p:nvGraphicFramePr>
        <p:xfrm>
          <a:off x="6392008" y="0"/>
          <a:ext cx="5799992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9992">
                  <a:extLst>
                    <a:ext uri="{9D8B030D-6E8A-4147-A177-3AD203B41FA5}">
                      <a16:colId xmlns:a16="http://schemas.microsoft.com/office/drawing/2014/main" val="1982555667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949226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133511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048431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90860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007584"/>
                  </a:ext>
                </a:extLst>
              </a:tr>
            </a:tbl>
          </a:graphicData>
        </a:graphic>
      </p:graphicFrame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008" y="0"/>
            <a:ext cx="5799992" cy="1415562"/>
          </a:xfrm>
          <a:prstGeom prst="rect">
            <a:avLst/>
          </a:prstGeom>
        </p:spPr>
      </p:pic>
      <p:sp>
        <p:nvSpPr>
          <p:cNvPr id="8" name="Figura a mano libera 7"/>
          <p:cNvSpPr/>
          <p:nvPr/>
        </p:nvSpPr>
        <p:spPr>
          <a:xfrm>
            <a:off x="2971800" y="957434"/>
            <a:ext cx="3534508" cy="1196681"/>
          </a:xfrm>
          <a:custGeom>
            <a:avLst/>
            <a:gdLst>
              <a:gd name="connsiteX0" fmla="*/ 0 w 3411415"/>
              <a:gd name="connsiteY0" fmla="*/ 1196681 h 1196681"/>
              <a:gd name="connsiteX1" fmla="*/ 43962 w 3411415"/>
              <a:gd name="connsiteY1" fmla="*/ 1170304 h 1196681"/>
              <a:gd name="connsiteX2" fmla="*/ 61546 w 3411415"/>
              <a:gd name="connsiteY2" fmla="*/ 1143928 h 1196681"/>
              <a:gd name="connsiteX3" fmla="*/ 114300 w 3411415"/>
              <a:gd name="connsiteY3" fmla="*/ 1108758 h 1196681"/>
              <a:gd name="connsiteX4" fmla="*/ 140677 w 3411415"/>
              <a:gd name="connsiteY4" fmla="*/ 1091174 h 1196681"/>
              <a:gd name="connsiteX5" fmla="*/ 219808 w 3411415"/>
              <a:gd name="connsiteY5" fmla="*/ 1082381 h 1196681"/>
              <a:gd name="connsiteX6" fmla="*/ 254977 w 3411415"/>
              <a:gd name="connsiteY6" fmla="*/ 1073589 h 1196681"/>
              <a:gd name="connsiteX7" fmla="*/ 826477 w 3411415"/>
              <a:gd name="connsiteY7" fmla="*/ 1073589 h 1196681"/>
              <a:gd name="connsiteX8" fmla="*/ 1134208 w 3411415"/>
              <a:gd name="connsiteY8" fmla="*/ 1073589 h 1196681"/>
              <a:gd name="connsiteX9" fmla="*/ 1433146 w 3411415"/>
              <a:gd name="connsiteY9" fmla="*/ 1082381 h 1196681"/>
              <a:gd name="connsiteX10" fmla="*/ 1749669 w 3411415"/>
              <a:gd name="connsiteY10" fmla="*/ 1099966 h 1196681"/>
              <a:gd name="connsiteX11" fmla="*/ 2435469 w 3411415"/>
              <a:gd name="connsiteY11" fmla="*/ 1108758 h 1196681"/>
              <a:gd name="connsiteX12" fmla="*/ 2567354 w 3411415"/>
              <a:gd name="connsiteY12" fmla="*/ 1126343 h 1196681"/>
              <a:gd name="connsiteX13" fmla="*/ 2857500 w 3411415"/>
              <a:gd name="connsiteY13" fmla="*/ 1135135 h 1196681"/>
              <a:gd name="connsiteX14" fmla="*/ 3015762 w 3411415"/>
              <a:gd name="connsiteY14" fmla="*/ 1108758 h 1196681"/>
              <a:gd name="connsiteX15" fmla="*/ 3033346 w 3411415"/>
              <a:gd name="connsiteY15" fmla="*/ 1047212 h 1196681"/>
              <a:gd name="connsiteX16" fmla="*/ 3024554 w 3411415"/>
              <a:gd name="connsiteY16" fmla="*/ 853781 h 1196681"/>
              <a:gd name="connsiteX17" fmla="*/ 2989385 w 3411415"/>
              <a:gd name="connsiteY17" fmla="*/ 774651 h 1196681"/>
              <a:gd name="connsiteX18" fmla="*/ 2971800 w 3411415"/>
              <a:gd name="connsiteY18" fmla="*/ 721897 h 1196681"/>
              <a:gd name="connsiteX19" fmla="*/ 2963008 w 3411415"/>
              <a:gd name="connsiteY19" fmla="*/ 695520 h 1196681"/>
              <a:gd name="connsiteX20" fmla="*/ 2945423 w 3411415"/>
              <a:gd name="connsiteY20" fmla="*/ 669143 h 1196681"/>
              <a:gd name="connsiteX21" fmla="*/ 2919046 w 3411415"/>
              <a:gd name="connsiteY21" fmla="*/ 554843 h 1196681"/>
              <a:gd name="connsiteX22" fmla="*/ 2927838 w 3411415"/>
              <a:gd name="connsiteY22" fmla="*/ 361412 h 1196681"/>
              <a:gd name="connsiteX23" fmla="*/ 2936631 w 3411415"/>
              <a:gd name="connsiteY23" fmla="*/ 335035 h 1196681"/>
              <a:gd name="connsiteX24" fmla="*/ 2945423 w 3411415"/>
              <a:gd name="connsiteY24" fmla="*/ 299866 h 1196681"/>
              <a:gd name="connsiteX25" fmla="*/ 2980592 w 3411415"/>
              <a:gd name="connsiteY25" fmla="*/ 247112 h 1196681"/>
              <a:gd name="connsiteX26" fmla="*/ 3024554 w 3411415"/>
              <a:gd name="connsiteY26" fmla="*/ 167981 h 1196681"/>
              <a:gd name="connsiteX27" fmla="*/ 3050931 w 3411415"/>
              <a:gd name="connsiteY27" fmla="*/ 150397 h 1196681"/>
              <a:gd name="connsiteX28" fmla="*/ 3103685 w 3411415"/>
              <a:gd name="connsiteY28" fmla="*/ 115228 h 1196681"/>
              <a:gd name="connsiteX29" fmla="*/ 3156438 w 3411415"/>
              <a:gd name="connsiteY29" fmla="*/ 80058 h 1196681"/>
              <a:gd name="connsiteX30" fmla="*/ 3209192 w 3411415"/>
              <a:gd name="connsiteY30" fmla="*/ 44889 h 1196681"/>
              <a:gd name="connsiteX31" fmla="*/ 3288323 w 3411415"/>
              <a:gd name="connsiteY31" fmla="*/ 9720 h 1196681"/>
              <a:gd name="connsiteX32" fmla="*/ 3323492 w 3411415"/>
              <a:gd name="connsiteY32" fmla="*/ 928 h 1196681"/>
              <a:gd name="connsiteX33" fmla="*/ 3411415 w 3411415"/>
              <a:gd name="connsiteY33" fmla="*/ 928 h 1196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411415" h="1196681">
                <a:moveTo>
                  <a:pt x="0" y="1196681"/>
                </a:moveTo>
                <a:cubicBezTo>
                  <a:pt x="14654" y="1187889"/>
                  <a:pt x="30987" y="1181425"/>
                  <a:pt x="43962" y="1170304"/>
                </a:cubicBezTo>
                <a:cubicBezTo>
                  <a:pt x="51985" y="1163427"/>
                  <a:pt x="53594" y="1150886"/>
                  <a:pt x="61546" y="1143928"/>
                </a:cubicBezTo>
                <a:cubicBezTo>
                  <a:pt x="77451" y="1130011"/>
                  <a:pt x="96715" y="1120481"/>
                  <a:pt x="114300" y="1108758"/>
                </a:cubicBezTo>
                <a:cubicBezTo>
                  <a:pt x="123092" y="1102897"/>
                  <a:pt x="130175" y="1092341"/>
                  <a:pt x="140677" y="1091174"/>
                </a:cubicBezTo>
                <a:lnTo>
                  <a:pt x="219808" y="1082381"/>
                </a:lnTo>
                <a:cubicBezTo>
                  <a:pt x="231531" y="1079450"/>
                  <a:pt x="243128" y="1075959"/>
                  <a:pt x="254977" y="1073589"/>
                </a:cubicBezTo>
                <a:cubicBezTo>
                  <a:pt x="444002" y="1035785"/>
                  <a:pt x="622804" y="1070137"/>
                  <a:pt x="826477" y="1073589"/>
                </a:cubicBezTo>
                <a:cubicBezTo>
                  <a:pt x="964592" y="1101211"/>
                  <a:pt x="809052" y="1073589"/>
                  <a:pt x="1134208" y="1073589"/>
                </a:cubicBezTo>
                <a:cubicBezTo>
                  <a:pt x="1233897" y="1073589"/>
                  <a:pt x="1333500" y="1079450"/>
                  <a:pt x="1433146" y="1082381"/>
                </a:cubicBezTo>
                <a:cubicBezTo>
                  <a:pt x="1573221" y="1096390"/>
                  <a:pt x="1553064" y="1096185"/>
                  <a:pt x="1749669" y="1099966"/>
                </a:cubicBezTo>
                <a:lnTo>
                  <a:pt x="2435469" y="1108758"/>
                </a:lnTo>
                <a:cubicBezTo>
                  <a:pt x="2455825" y="1111666"/>
                  <a:pt x="2550085" y="1125501"/>
                  <a:pt x="2567354" y="1126343"/>
                </a:cubicBezTo>
                <a:cubicBezTo>
                  <a:pt x="2663999" y="1131057"/>
                  <a:pt x="2760785" y="1132204"/>
                  <a:pt x="2857500" y="1135135"/>
                </a:cubicBezTo>
                <a:cubicBezTo>
                  <a:pt x="2870367" y="1134277"/>
                  <a:pt x="2983800" y="1148711"/>
                  <a:pt x="3015762" y="1108758"/>
                </a:cubicBezTo>
                <a:cubicBezTo>
                  <a:pt x="3020348" y="1103025"/>
                  <a:pt x="3032772" y="1049509"/>
                  <a:pt x="3033346" y="1047212"/>
                </a:cubicBezTo>
                <a:cubicBezTo>
                  <a:pt x="3030415" y="982735"/>
                  <a:pt x="3031430" y="917957"/>
                  <a:pt x="3024554" y="853781"/>
                </a:cubicBezTo>
                <a:cubicBezTo>
                  <a:pt x="3017163" y="784802"/>
                  <a:pt x="3009534" y="819986"/>
                  <a:pt x="2989385" y="774651"/>
                </a:cubicBezTo>
                <a:cubicBezTo>
                  <a:pt x="2981857" y="757713"/>
                  <a:pt x="2977662" y="739482"/>
                  <a:pt x="2971800" y="721897"/>
                </a:cubicBezTo>
                <a:cubicBezTo>
                  <a:pt x="2968869" y="713105"/>
                  <a:pt x="2968149" y="703231"/>
                  <a:pt x="2963008" y="695520"/>
                </a:cubicBezTo>
                <a:lnTo>
                  <a:pt x="2945423" y="669143"/>
                </a:lnTo>
                <a:cubicBezTo>
                  <a:pt x="2924214" y="584306"/>
                  <a:pt x="2932578" y="622503"/>
                  <a:pt x="2919046" y="554843"/>
                </a:cubicBezTo>
                <a:cubicBezTo>
                  <a:pt x="2921977" y="490366"/>
                  <a:pt x="2922691" y="425750"/>
                  <a:pt x="2927838" y="361412"/>
                </a:cubicBezTo>
                <a:cubicBezTo>
                  <a:pt x="2928577" y="352174"/>
                  <a:pt x="2934085" y="343946"/>
                  <a:pt x="2936631" y="335035"/>
                </a:cubicBezTo>
                <a:cubicBezTo>
                  <a:pt x="2939951" y="323416"/>
                  <a:pt x="2940019" y="310674"/>
                  <a:pt x="2945423" y="299866"/>
                </a:cubicBezTo>
                <a:cubicBezTo>
                  <a:pt x="2954874" y="280963"/>
                  <a:pt x="2973908" y="267161"/>
                  <a:pt x="2980592" y="247112"/>
                </a:cubicBezTo>
                <a:cubicBezTo>
                  <a:pt x="2989754" y="219627"/>
                  <a:pt x="2998642" y="185255"/>
                  <a:pt x="3024554" y="167981"/>
                </a:cubicBezTo>
                <a:cubicBezTo>
                  <a:pt x="3033346" y="162120"/>
                  <a:pt x="3042813" y="157162"/>
                  <a:pt x="3050931" y="150397"/>
                </a:cubicBezTo>
                <a:cubicBezTo>
                  <a:pt x="3094839" y="113808"/>
                  <a:pt x="3057330" y="130679"/>
                  <a:pt x="3103685" y="115228"/>
                </a:cubicBezTo>
                <a:cubicBezTo>
                  <a:pt x="3121269" y="103505"/>
                  <a:pt x="3141494" y="95002"/>
                  <a:pt x="3156438" y="80058"/>
                </a:cubicBezTo>
                <a:cubicBezTo>
                  <a:pt x="3189368" y="47128"/>
                  <a:pt x="3171019" y="57613"/>
                  <a:pt x="3209192" y="44889"/>
                </a:cubicBezTo>
                <a:cubicBezTo>
                  <a:pt x="3243834" y="21794"/>
                  <a:pt x="3238098" y="22276"/>
                  <a:pt x="3288323" y="9720"/>
                </a:cubicBezTo>
                <a:cubicBezTo>
                  <a:pt x="3300046" y="6789"/>
                  <a:pt x="3311439" y="1789"/>
                  <a:pt x="3323492" y="928"/>
                </a:cubicBezTo>
                <a:cubicBezTo>
                  <a:pt x="3352725" y="-1160"/>
                  <a:pt x="3382107" y="928"/>
                  <a:pt x="3411415" y="928"/>
                </a:cubicBezTo>
              </a:path>
            </a:pathLst>
          </a:cu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5" y="1415561"/>
            <a:ext cx="5808785" cy="1345223"/>
          </a:xfrm>
          <a:prstGeom prst="rect">
            <a:avLst/>
          </a:prstGeom>
        </p:spPr>
      </p:pic>
      <p:cxnSp>
        <p:nvCxnSpPr>
          <p:cNvPr id="11" name="Connettore 2 10"/>
          <p:cNvCxnSpPr>
            <a:endCxn id="9" idx="1"/>
          </p:cNvCxnSpPr>
          <p:nvPr/>
        </p:nvCxnSpPr>
        <p:spPr>
          <a:xfrm flipV="1">
            <a:off x="5697415" y="2088173"/>
            <a:ext cx="685800" cy="672611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" name="Immagin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008" y="2760784"/>
            <a:ext cx="5799992" cy="1387841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008" y="4141176"/>
            <a:ext cx="5799992" cy="1352671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5484382"/>
            <a:ext cx="5791200" cy="1364116"/>
          </a:xfrm>
          <a:prstGeom prst="rect">
            <a:avLst/>
          </a:prstGeom>
        </p:spPr>
      </p:pic>
      <p:cxnSp>
        <p:nvCxnSpPr>
          <p:cNvPr id="20" name="Connettore 2 19"/>
          <p:cNvCxnSpPr>
            <a:endCxn id="18" idx="1"/>
          </p:cNvCxnSpPr>
          <p:nvPr/>
        </p:nvCxnSpPr>
        <p:spPr>
          <a:xfrm>
            <a:off x="6101862" y="5134708"/>
            <a:ext cx="298938" cy="10317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/>
          <p:cNvCxnSpPr>
            <a:stCxn id="2" idx="2"/>
            <a:endCxn id="3" idx="0"/>
          </p:cNvCxnSpPr>
          <p:nvPr/>
        </p:nvCxnSpPr>
        <p:spPr>
          <a:xfrm>
            <a:off x="3165231" y="1324976"/>
            <a:ext cx="0" cy="3675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igura a mano libera 30"/>
          <p:cNvSpPr/>
          <p:nvPr/>
        </p:nvSpPr>
        <p:spPr>
          <a:xfrm>
            <a:off x="4747846" y="3217985"/>
            <a:ext cx="1652954" cy="231631"/>
          </a:xfrm>
          <a:custGeom>
            <a:avLst/>
            <a:gdLst>
              <a:gd name="connsiteX0" fmla="*/ 0 w 1608992"/>
              <a:gd name="connsiteY0" fmla="*/ 0 h 237392"/>
              <a:gd name="connsiteX1" fmla="*/ 43962 w 1608992"/>
              <a:gd name="connsiteY1" fmla="*/ 17584 h 237392"/>
              <a:gd name="connsiteX2" fmla="*/ 70339 w 1608992"/>
              <a:gd name="connsiteY2" fmla="*/ 26377 h 237392"/>
              <a:gd name="connsiteX3" fmla="*/ 96716 w 1608992"/>
              <a:gd name="connsiteY3" fmla="*/ 43961 h 237392"/>
              <a:gd name="connsiteX4" fmla="*/ 105508 w 1608992"/>
              <a:gd name="connsiteY4" fmla="*/ 70338 h 237392"/>
              <a:gd name="connsiteX5" fmla="*/ 123092 w 1608992"/>
              <a:gd name="connsiteY5" fmla="*/ 96715 h 237392"/>
              <a:gd name="connsiteX6" fmla="*/ 158262 w 1608992"/>
              <a:gd name="connsiteY6" fmla="*/ 237392 h 237392"/>
              <a:gd name="connsiteX7" fmla="*/ 272562 w 1608992"/>
              <a:gd name="connsiteY7" fmla="*/ 228600 h 237392"/>
              <a:gd name="connsiteX8" fmla="*/ 325316 w 1608992"/>
              <a:gd name="connsiteY8" fmla="*/ 219807 h 237392"/>
              <a:gd name="connsiteX9" fmla="*/ 422031 w 1608992"/>
              <a:gd name="connsiteY9" fmla="*/ 228600 h 237392"/>
              <a:gd name="connsiteX10" fmla="*/ 738554 w 1608992"/>
              <a:gd name="connsiteY10" fmla="*/ 228600 h 237392"/>
              <a:gd name="connsiteX11" fmla="*/ 1213339 w 1608992"/>
              <a:gd name="connsiteY11" fmla="*/ 219807 h 237392"/>
              <a:gd name="connsiteX12" fmla="*/ 1345223 w 1608992"/>
              <a:gd name="connsiteY12" fmla="*/ 202223 h 237392"/>
              <a:gd name="connsiteX13" fmla="*/ 1389185 w 1608992"/>
              <a:gd name="connsiteY13" fmla="*/ 193430 h 237392"/>
              <a:gd name="connsiteX14" fmla="*/ 1608992 w 1608992"/>
              <a:gd name="connsiteY14" fmla="*/ 202223 h 237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08992" h="237392">
                <a:moveTo>
                  <a:pt x="0" y="0"/>
                </a:moveTo>
                <a:cubicBezTo>
                  <a:pt x="14654" y="5861"/>
                  <a:pt x="29184" y="12042"/>
                  <a:pt x="43962" y="17584"/>
                </a:cubicBezTo>
                <a:cubicBezTo>
                  <a:pt x="52640" y="20838"/>
                  <a:pt x="62049" y="22232"/>
                  <a:pt x="70339" y="26377"/>
                </a:cubicBezTo>
                <a:cubicBezTo>
                  <a:pt x="79790" y="31103"/>
                  <a:pt x="87924" y="38100"/>
                  <a:pt x="96716" y="43961"/>
                </a:cubicBezTo>
                <a:cubicBezTo>
                  <a:pt x="99647" y="52753"/>
                  <a:pt x="101363" y="62048"/>
                  <a:pt x="105508" y="70338"/>
                </a:cubicBezTo>
                <a:cubicBezTo>
                  <a:pt x="110234" y="79789"/>
                  <a:pt x="121355" y="86292"/>
                  <a:pt x="123092" y="96715"/>
                </a:cubicBezTo>
                <a:cubicBezTo>
                  <a:pt x="147444" y="242828"/>
                  <a:pt x="86943" y="213620"/>
                  <a:pt x="158262" y="237392"/>
                </a:cubicBezTo>
                <a:cubicBezTo>
                  <a:pt x="196362" y="234461"/>
                  <a:pt x="234559" y="232600"/>
                  <a:pt x="272562" y="228600"/>
                </a:cubicBezTo>
                <a:cubicBezTo>
                  <a:pt x="290291" y="226734"/>
                  <a:pt x="307489" y="219807"/>
                  <a:pt x="325316" y="219807"/>
                </a:cubicBezTo>
                <a:cubicBezTo>
                  <a:pt x="357687" y="219807"/>
                  <a:pt x="389793" y="225669"/>
                  <a:pt x="422031" y="228600"/>
                </a:cubicBezTo>
                <a:cubicBezTo>
                  <a:pt x="955913" y="201904"/>
                  <a:pt x="290239" y="228600"/>
                  <a:pt x="738554" y="228600"/>
                </a:cubicBezTo>
                <a:cubicBezTo>
                  <a:pt x="896843" y="228600"/>
                  <a:pt x="1055077" y="222738"/>
                  <a:pt x="1213339" y="219807"/>
                </a:cubicBezTo>
                <a:cubicBezTo>
                  <a:pt x="1277991" y="198257"/>
                  <a:pt x="1212222" y="217871"/>
                  <a:pt x="1345223" y="202223"/>
                </a:cubicBezTo>
                <a:cubicBezTo>
                  <a:pt x="1360065" y="200477"/>
                  <a:pt x="1374531" y="196361"/>
                  <a:pt x="1389185" y="193430"/>
                </a:cubicBezTo>
                <a:cubicBezTo>
                  <a:pt x="1567930" y="203361"/>
                  <a:pt x="1494611" y="202223"/>
                  <a:pt x="1608992" y="202223"/>
                </a:cubicBezTo>
              </a:path>
            </a:pathLst>
          </a:cu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Figura a mano libera 31"/>
          <p:cNvSpPr/>
          <p:nvPr/>
        </p:nvSpPr>
        <p:spPr>
          <a:xfrm>
            <a:off x="4598377" y="4026877"/>
            <a:ext cx="1802423" cy="684438"/>
          </a:xfrm>
          <a:custGeom>
            <a:avLst/>
            <a:gdLst>
              <a:gd name="connsiteX0" fmla="*/ 0 w 1793631"/>
              <a:gd name="connsiteY0" fmla="*/ 0 h 677008"/>
              <a:gd name="connsiteX1" fmla="*/ 96715 w 1793631"/>
              <a:gd name="connsiteY1" fmla="*/ 70338 h 677008"/>
              <a:gd name="connsiteX2" fmla="*/ 149469 w 1793631"/>
              <a:gd name="connsiteY2" fmla="*/ 87923 h 677008"/>
              <a:gd name="connsiteX3" fmla="*/ 439615 w 1793631"/>
              <a:gd name="connsiteY3" fmla="*/ 105508 h 677008"/>
              <a:gd name="connsiteX4" fmla="*/ 483577 w 1793631"/>
              <a:gd name="connsiteY4" fmla="*/ 114300 h 677008"/>
              <a:gd name="connsiteX5" fmla="*/ 545123 w 1793631"/>
              <a:gd name="connsiteY5" fmla="*/ 123092 h 677008"/>
              <a:gd name="connsiteX6" fmla="*/ 571500 w 1793631"/>
              <a:gd name="connsiteY6" fmla="*/ 131885 h 677008"/>
              <a:gd name="connsiteX7" fmla="*/ 606669 w 1793631"/>
              <a:gd name="connsiteY7" fmla="*/ 140677 h 677008"/>
              <a:gd name="connsiteX8" fmla="*/ 659423 w 1793631"/>
              <a:gd name="connsiteY8" fmla="*/ 149469 h 677008"/>
              <a:gd name="connsiteX9" fmla="*/ 694592 w 1793631"/>
              <a:gd name="connsiteY9" fmla="*/ 158261 h 677008"/>
              <a:gd name="connsiteX10" fmla="*/ 720969 w 1793631"/>
              <a:gd name="connsiteY10" fmla="*/ 167054 h 677008"/>
              <a:gd name="connsiteX11" fmla="*/ 773723 w 1793631"/>
              <a:gd name="connsiteY11" fmla="*/ 175846 h 677008"/>
              <a:gd name="connsiteX12" fmla="*/ 800100 w 1793631"/>
              <a:gd name="connsiteY12" fmla="*/ 184638 h 677008"/>
              <a:gd name="connsiteX13" fmla="*/ 844061 w 1793631"/>
              <a:gd name="connsiteY13" fmla="*/ 193431 h 677008"/>
              <a:gd name="connsiteX14" fmla="*/ 931985 w 1793631"/>
              <a:gd name="connsiteY14" fmla="*/ 219808 h 677008"/>
              <a:gd name="connsiteX15" fmla="*/ 975946 w 1793631"/>
              <a:gd name="connsiteY15" fmla="*/ 228600 h 677008"/>
              <a:gd name="connsiteX16" fmla="*/ 1011115 w 1793631"/>
              <a:gd name="connsiteY16" fmla="*/ 237392 h 677008"/>
              <a:gd name="connsiteX17" fmla="*/ 1055077 w 1793631"/>
              <a:gd name="connsiteY17" fmla="*/ 246185 h 677008"/>
              <a:gd name="connsiteX18" fmla="*/ 1107831 w 1793631"/>
              <a:gd name="connsiteY18" fmla="*/ 263769 h 677008"/>
              <a:gd name="connsiteX19" fmla="*/ 1178169 w 1793631"/>
              <a:gd name="connsiteY19" fmla="*/ 290146 h 677008"/>
              <a:gd name="connsiteX20" fmla="*/ 1213338 w 1793631"/>
              <a:gd name="connsiteY20" fmla="*/ 316523 h 677008"/>
              <a:gd name="connsiteX21" fmla="*/ 1239715 w 1793631"/>
              <a:gd name="connsiteY21" fmla="*/ 334108 h 677008"/>
              <a:gd name="connsiteX22" fmla="*/ 1292469 w 1793631"/>
              <a:gd name="connsiteY22" fmla="*/ 378069 h 677008"/>
              <a:gd name="connsiteX23" fmla="*/ 1336431 w 1793631"/>
              <a:gd name="connsiteY23" fmla="*/ 430823 h 677008"/>
              <a:gd name="connsiteX24" fmla="*/ 1389185 w 1793631"/>
              <a:gd name="connsiteY24" fmla="*/ 465992 h 677008"/>
              <a:gd name="connsiteX25" fmla="*/ 1406769 w 1793631"/>
              <a:gd name="connsiteY25" fmla="*/ 492369 h 677008"/>
              <a:gd name="connsiteX26" fmla="*/ 1459523 w 1793631"/>
              <a:gd name="connsiteY26" fmla="*/ 527538 h 677008"/>
              <a:gd name="connsiteX27" fmla="*/ 1477108 w 1793631"/>
              <a:gd name="connsiteY27" fmla="*/ 553915 h 677008"/>
              <a:gd name="connsiteX28" fmla="*/ 1503485 w 1793631"/>
              <a:gd name="connsiteY28" fmla="*/ 562708 h 677008"/>
              <a:gd name="connsiteX29" fmla="*/ 1529861 w 1793631"/>
              <a:gd name="connsiteY29" fmla="*/ 580292 h 677008"/>
              <a:gd name="connsiteX30" fmla="*/ 1600200 w 1793631"/>
              <a:gd name="connsiteY30" fmla="*/ 624254 h 677008"/>
              <a:gd name="connsiteX31" fmla="*/ 1705708 w 1793631"/>
              <a:gd name="connsiteY31" fmla="*/ 659423 h 677008"/>
              <a:gd name="connsiteX32" fmla="*/ 1732085 w 1793631"/>
              <a:gd name="connsiteY32" fmla="*/ 668215 h 677008"/>
              <a:gd name="connsiteX33" fmla="*/ 1758461 w 1793631"/>
              <a:gd name="connsiteY33" fmla="*/ 677008 h 677008"/>
              <a:gd name="connsiteX34" fmla="*/ 1793631 w 1793631"/>
              <a:gd name="connsiteY34" fmla="*/ 677008 h 67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793631" h="677008">
                <a:moveTo>
                  <a:pt x="0" y="0"/>
                </a:moveTo>
                <a:cubicBezTo>
                  <a:pt x="17103" y="13683"/>
                  <a:pt x="77180" y="63826"/>
                  <a:pt x="96715" y="70338"/>
                </a:cubicBezTo>
                <a:lnTo>
                  <a:pt x="149469" y="87923"/>
                </a:lnTo>
                <a:cubicBezTo>
                  <a:pt x="259299" y="124533"/>
                  <a:pt x="166627" y="96408"/>
                  <a:pt x="439615" y="105508"/>
                </a:cubicBezTo>
                <a:cubicBezTo>
                  <a:pt x="454269" y="108439"/>
                  <a:pt x="468836" y="111843"/>
                  <a:pt x="483577" y="114300"/>
                </a:cubicBezTo>
                <a:cubicBezTo>
                  <a:pt x="504019" y="117707"/>
                  <a:pt x="524802" y="119028"/>
                  <a:pt x="545123" y="123092"/>
                </a:cubicBezTo>
                <a:cubicBezTo>
                  <a:pt x="554211" y="124910"/>
                  <a:pt x="562589" y="129339"/>
                  <a:pt x="571500" y="131885"/>
                </a:cubicBezTo>
                <a:cubicBezTo>
                  <a:pt x="583119" y="135205"/>
                  <a:pt x="594820" y="138307"/>
                  <a:pt x="606669" y="140677"/>
                </a:cubicBezTo>
                <a:cubicBezTo>
                  <a:pt x="624150" y="144173"/>
                  <a:pt x="641942" y="145973"/>
                  <a:pt x="659423" y="149469"/>
                </a:cubicBezTo>
                <a:cubicBezTo>
                  <a:pt x="671272" y="151839"/>
                  <a:pt x="682973" y="154941"/>
                  <a:pt x="694592" y="158261"/>
                </a:cubicBezTo>
                <a:cubicBezTo>
                  <a:pt x="703503" y="160807"/>
                  <a:pt x="711922" y="165043"/>
                  <a:pt x="720969" y="167054"/>
                </a:cubicBezTo>
                <a:cubicBezTo>
                  <a:pt x="738372" y="170921"/>
                  <a:pt x="756320" y="171979"/>
                  <a:pt x="773723" y="175846"/>
                </a:cubicBezTo>
                <a:cubicBezTo>
                  <a:pt x="782770" y="177856"/>
                  <a:pt x="791109" y="182390"/>
                  <a:pt x="800100" y="184638"/>
                </a:cubicBezTo>
                <a:cubicBezTo>
                  <a:pt x="814598" y="188263"/>
                  <a:pt x="829644" y="189499"/>
                  <a:pt x="844061" y="193431"/>
                </a:cubicBezTo>
                <a:cubicBezTo>
                  <a:pt x="940466" y="219724"/>
                  <a:pt x="857849" y="203333"/>
                  <a:pt x="931985" y="219808"/>
                </a:cubicBezTo>
                <a:cubicBezTo>
                  <a:pt x="946573" y="223050"/>
                  <a:pt x="961358" y="225358"/>
                  <a:pt x="975946" y="228600"/>
                </a:cubicBezTo>
                <a:cubicBezTo>
                  <a:pt x="987742" y="231221"/>
                  <a:pt x="999319" y="234771"/>
                  <a:pt x="1011115" y="237392"/>
                </a:cubicBezTo>
                <a:cubicBezTo>
                  <a:pt x="1025703" y="240634"/>
                  <a:pt x="1040659" y="242253"/>
                  <a:pt x="1055077" y="246185"/>
                </a:cubicBezTo>
                <a:cubicBezTo>
                  <a:pt x="1072960" y="251062"/>
                  <a:pt x="1090246" y="257908"/>
                  <a:pt x="1107831" y="263769"/>
                </a:cubicBezTo>
                <a:cubicBezTo>
                  <a:pt x="1127576" y="270350"/>
                  <a:pt x="1162395" y="281382"/>
                  <a:pt x="1178169" y="290146"/>
                </a:cubicBezTo>
                <a:cubicBezTo>
                  <a:pt x="1190979" y="297263"/>
                  <a:pt x="1201414" y="308006"/>
                  <a:pt x="1213338" y="316523"/>
                </a:cubicBezTo>
                <a:cubicBezTo>
                  <a:pt x="1221937" y="322665"/>
                  <a:pt x="1231597" y="327343"/>
                  <a:pt x="1239715" y="334108"/>
                </a:cubicBezTo>
                <a:cubicBezTo>
                  <a:pt x="1307405" y="390517"/>
                  <a:pt x="1226987" y="334416"/>
                  <a:pt x="1292469" y="378069"/>
                </a:cubicBezTo>
                <a:cubicBezTo>
                  <a:pt x="1308100" y="401515"/>
                  <a:pt x="1312998" y="412597"/>
                  <a:pt x="1336431" y="430823"/>
                </a:cubicBezTo>
                <a:cubicBezTo>
                  <a:pt x="1353113" y="443798"/>
                  <a:pt x="1389185" y="465992"/>
                  <a:pt x="1389185" y="465992"/>
                </a:cubicBezTo>
                <a:cubicBezTo>
                  <a:pt x="1395046" y="474784"/>
                  <a:pt x="1398817" y="485411"/>
                  <a:pt x="1406769" y="492369"/>
                </a:cubicBezTo>
                <a:cubicBezTo>
                  <a:pt x="1422674" y="506286"/>
                  <a:pt x="1459523" y="527538"/>
                  <a:pt x="1459523" y="527538"/>
                </a:cubicBezTo>
                <a:cubicBezTo>
                  <a:pt x="1465385" y="536330"/>
                  <a:pt x="1468856" y="547314"/>
                  <a:pt x="1477108" y="553915"/>
                </a:cubicBezTo>
                <a:cubicBezTo>
                  <a:pt x="1484345" y="559705"/>
                  <a:pt x="1495195" y="558563"/>
                  <a:pt x="1503485" y="562708"/>
                </a:cubicBezTo>
                <a:cubicBezTo>
                  <a:pt x="1512936" y="567434"/>
                  <a:pt x="1521069" y="574431"/>
                  <a:pt x="1529861" y="580292"/>
                </a:cubicBezTo>
                <a:cubicBezTo>
                  <a:pt x="1557728" y="622091"/>
                  <a:pt x="1537421" y="603328"/>
                  <a:pt x="1600200" y="624254"/>
                </a:cubicBezTo>
                <a:lnTo>
                  <a:pt x="1705708" y="659423"/>
                </a:lnTo>
                <a:lnTo>
                  <a:pt x="1732085" y="668215"/>
                </a:lnTo>
                <a:cubicBezTo>
                  <a:pt x="1740877" y="671146"/>
                  <a:pt x="1749193" y="677008"/>
                  <a:pt x="1758461" y="677008"/>
                </a:cubicBezTo>
                <a:lnTo>
                  <a:pt x="1793631" y="677008"/>
                </a:lnTo>
              </a:path>
            </a:pathLst>
          </a:cu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236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945173" y="514961"/>
            <a:ext cx="4659924" cy="864699"/>
          </a:xfrm>
        </p:spPr>
        <p:txBody>
          <a:bodyPr>
            <a:normAutofit fontScale="90000"/>
          </a:bodyPr>
          <a:lstStyle/>
          <a:p>
            <a:r>
              <a:rPr lang="it-IT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Franca Viola</a:t>
            </a:r>
            <a:endParaRPr lang="it-IT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36332" y="2734408"/>
            <a:ext cx="5477606" cy="2751992"/>
          </a:xfrm>
          <a:ln w="38100"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r>
              <a:rPr lang="it-IT" sz="3000" dirty="0" smtClean="0"/>
              <a:t>Franca Viola nata ad Alcamo, in provincia di Trapani, nel 9 gennaio 1947. È stata la prima donna a rifiutare il matrimonio riparatore e divenne un simbolo dell’emancipazione femminile in Italia.</a:t>
            </a:r>
            <a:endParaRPr lang="it-IT" sz="3000" dirty="0"/>
          </a:p>
        </p:txBody>
      </p:sp>
      <p:cxnSp>
        <p:nvCxnSpPr>
          <p:cNvPr id="5" name="Connettore 2 4"/>
          <p:cNvCxnSpPr>
            <a:stCxn id="2" idx="2"/>
            <a:endCxn id="3" idx="0"/>
          </p:cNvCxnSpPr>
          <p:nvPr/>
        </p:nvCxnSpPr>
        <p:spPr>
          <a:xfrm>
            <a:off x="3275135" y="1379660"/>
            <a:ext cx="0" cy="13547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0" y="0"/>
            <a:ext cx="5905500" cy="6857999"/>
          </a:xfrm>
          <a:prstGeom prst="rect">
            <a:avLst/>
          </a:prstGeom>
        </p:spPr>
      </p:pic>
      <p:cxnSp>
        <p:nvCxnSpPr>
          <p:cNvPr id="9" name="Connettore 4 8"/>
          <p:cNvCxnSpPr>
            <a:stCxn id="3" idx="2"/>
          </p:cNvCxnSpPr>
          <p:nvPr/>
        </p:nvCxnSpPr>
        <p:spPr>
          <a:xfrm rot="16200000" flipH="1">
            <a:off x="4414105" y="4347430"/>
            <a:ext cx="704850" cy="298279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904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53915" y="390525"/>
            <a:ext cx="4739054" cy="1552575"/>
          </a:xfrm>
        </p:spPr>
        <p:txBody>
          <a:bodyPr anchor="ctr">
            <a:normAutofit/>
          </a:bodyPr>
          <a:lstStyle/>
          <a:p>
            <a:r>
              <a:rPr lang="it-IT" sz="5000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donna del neolitico</a:t>
            </a:r>
            <a:endParaRPr lang="it-IT" sz="50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429357" y="3056792"/>
            <a:ext cx="4988169" cy="1314450"/>
          </a:xfrm>
          <a:ln w="38100"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it-IT" sz="3000" dirty="0" smtClean="0"/>
              <a:t>La donna del neolitico, durante questo periodo ha scoperto l’agricoltura in modo casuale.</a:t>
            </a:r>
            <a:endParaRPr lang="it-IT" sz="30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22" y="0"/>
            <a:ext cx="6617677" cy="6858000"/>
          </a:xfrm>
          <a:prstGeom prst="rect">
            <a:avLst/>
          </a:prstGeom>
        </p:spPr>
      </p:pic>
      <p:cxnSp>
        <p:nvCxnSpPr>
          <p:cNvPr id="6" name="Connettore 2 5"/>
          <p:cNvCxnSpPr>
            <a:stCxn id="2" idx="2"/>
            <a:endCxn id="3" idx="0"/>
          </p:cNvCxnSpPr>
          <p:nvPr/>
        </p:nvCxnSpPr>
        <p:spPr>
          <a:xfrm>
            <a:off x="2923442" y="1943100"/>
            <a:ext cx="0" cy="1113692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nettore 4 9"/>
          <p:cNvCxnSpPr/>
          <p:nvPr/>
        </p:nvCxnSpPr>
        <p:spPr>
          <a:xfrm rot="16200000" flipH="1">
            <a:off x="3651737" y="3642948"/>
            <a:ext cx="1194289" cy="2650880"/>
          </a:xfrm>
          <a:prstGeom prst="bentConnector2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Connettore 2 10"/>
          <p:cNvCxnSpPr/>
          <p:nvPr/>
        </p:nvCxnSpPr>
        <p:spPr>
          <a:xfrm>
            <a:off x="2923441" y="1943100"/>
            <a:ext cx="0" cy="1113692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12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3358662" y="1113572"/>
            <a:ext cx="5165480" cy="943828"/>
          </a:xfrm>
        </p:spPr>
        <p:txBody>
          <a:bodyPr/>
          <a:lstStyle/>
          <a:p>
            <a:r>
              <a:rPr lang="it-IT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Periodo classico</a:t>
            </a:r>
            <a:endParaRPr lang="it-IT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682511" y="2655277"/>
            <a:ext cx="4826976" cy="1354015"/>
          </a:xfrm>
        </p:spPr>
        <p:txBody>
          <a:bodyPr>
            <a:normAutofit/>
          </a:bodyPr>
          <a:lstStyle/>
          <a:p>
            <a:r>
              <a:rPr lang="it-IT" sz="3000" dirty="0" smtClean="0"/>
              <a:t>Nella civiltà greca i ruoli delle donne spartane e atenesi erano diversi.</a:t>
            </a:r>
            <a:endParaRPr lang="it-IT" sz="3000" dirty="0"/>
          </a:p>
        </p:txBody>
      </p:sp>
    </p:spTree>
    <p:extLst>
      <p:ext uri="{BB962C8B-B14F-4D97-AF65-F5344CB8AC3E}">
        <p14:creationId xmlns:p14="http://schemas.microsoft.com/office/powerpoint/2010/main" val="144211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392114" y="536329"/>
            <a:ext cx="3197469" cy="1951893"/>
          </a:xfrm>
        </p:spPr>
        <p:txBody>
          <a:bodyPr anchor="ctr">
            <a:normAutofit/>
          </a:bodyPr>
          <a:lstStyle/>
          <a:p>
            <a:r>
              <a:rPr lang="it-IT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donne spartane</a:t>
            </a:r>
            <a:endParaRPr lang="it-IT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54622" y="3771900"/>
            <a:ext cx="5272454" cy="1863969"/>
          </a:xfrm>
          <a:ln w="381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it-IT" sz="3000" dirty="0" smtClean="0"/>
              <a:t>Le donne spartane avevano molte libertà, infatti, lasciavano i propri figli all’età di sette anni in una specie di caserma.</a:t>
            </a:r>
            <a:endParaRPr lang="it-IT" sz="30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086" y="0"/>
            <a:ext cx="5887914" cy="6857999"/>
          </a:xfrm>
          <a:prstGeom prst="rect">
            <a:avLst/>
          </a:prstGeom>
        </p:spPr>
      </p:pic>
      <p:cxnSp>
        <p:nvCxnSpPr>
          <p:cNvPr id="7" name="Connettore 2 6"/>
          <p:cNvCxnSpPr>
            <a:stCxn id="2" idx="2"/>
            <a:endCxn id="3" idx="0"/>
          </p:cNvCxnSpPr>
          <p:nvPr/>
        </p:nvCxnSpPr>
        <p:spPr>
          <a:xfrm>
            <a:off x="2990849" y="2488222"/>
            <a:ext cx="0" cy="12836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nettore 4 9"/>
          <p:cNvCxnSpPr>
            <a:stCxn id="3" idx="2"/>
          </p:cNvCxnSpPr>
          <p:nvPr/>
        </p:nvCxnSpPr>
        <p:spPr>
          <a:xfrm rot="16200000" flipH="1">
            <a:off x="4313359" y="4313358"/>
            <a:ext cx="668216" cy="331323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1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378070" y="594825"/>
            <a:ext cx="5486400" cy="1225183"/>
          </a:xfrm>
        </p:spPr>
        <p:txBody>
          <a:bodyPr anchor="ctr"/>
          <a:lstStyle/>
          <a:p>
            <a:r>
              <a:rPr lang="it-IT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donne ateniesi</a:t>
            </a:r>
            <a:endParaRPr lang="it-IT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63820" y="2954216"/>
            <a:ext cx="4888522" cy="2611316"/>
          </a:xfrm>
          <a:ln w="381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it-IT" sz="3000" dirty="0" smtClean="0"/>
              <a:t>Le donne ateniesi non avevano molte libertà, si incontravano in una casa che si chiamava gineceo</a:t>
            </a:r>
            <a:r>
              <a:rPr lang="it-IT" sz="3000" dirty="0"/>
              <a:t>, </a:t>
            </a:r>
            <a:r>
              <a:rPr lang="it-IT" sz="3000" dirty="0" smtClean="0"/>
              <a:t>cioè era la </a:t>
            </a:r>
            <a:r>
              <a:rPr lang="it-IT" sz="3000" dirty="0"/>
              <a:t>parte più interna </a:t>
            </a:r>
            <a:r>
              <a:rPr lang="it-IT" sz="3000" dirty="0" smtClean="0"/>
              <a:t>della casa, riservata </a:t>
            </a:r>
            <a:r>
              <a:rPr lang="it-IT" sz="3000" dirty="0"/>
              <a:t>alle </a:t>
            </a:r>
            <a:r>
              <a:rPr lang="it-IT" sz="3000" dirty="0" smtClean="0"/>
              <a:t>donne.</a:t>
            </a:r>
            <a:endParaRPr lang="it-IT" sz="30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538" y="-61546"/>
            <a:ext cx="5949462" cy="6919545"/>
          </a:xfrm>
          <a:prstGeom prst="rect">
            <a:avLst/>
          </a:prstGeom>
        </p:spPr>
      </p:pic>
      <p:cxnSp>
        <p:nvCxnSpPr>
          <p:cNvPr id="6" name="Connettore 2 5"/>
          <p:cNvCxnSpPr>
            <a:stCxn id="2" idx="2"/>
            <a:endCxn id="3" idx="0"/>
          </p:cNvCxnSpPr>
          <p:nvPr/>
        </p:nvCxnSpPr>
        <p:spPr>
          <a:xfrm flipH="1">
            <a:off x="3108081" y="1820008"/>
            <a:ext cx="13189" cy="11342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4 7"/>
          <p:cNvCxnSpPr>
            <a:stCxn id="3" idx="2"/>
          </p:cNvCxnSpPr>
          <p:nvPr/>
        </p:nvCxnSpPr>
        <p:spPr>
          <a:xfrm rot="16200000" flipH="1">
            <a:off x="4380769" y="4292844"/>
            <a:ext cx="589082" cy="313445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88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3036277" y="1087195"/>
            <a:ext cx="2300654" cy="1014168"/>
          </a:xfrm>
        </p:spPr>
        <p:txBody>
          <a:bodyPr anchor="ctr"/>
          <a:lstStyle/>
          <a:p>
            <a:r>
              <a:rPr lang="it-IT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Pericle</a:t>
            </a:r>
            <a:endParaRPr lang="it-IT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30782" y="3409072"/>
            <a:ext cx="5360064" cy="2954215"/>
          </a:xfrm>
        </p:spPr>
        <p:txBody>
          <a:bodyPr>
            <a:noAutofit/>
          </a:bodyPr>
          <a:lstStyle/>
          <a:p>
            <a:r>
              <a:rPr lang="it-IT" sz="3000" dirty="0" smtClean="0"/>
              <a:t>Era </a:t>
            </a:r>
            <a:r>
              <a:rPr lang="it-IT" sz="3000" dirty="0"/>
              <a:t>stato un politico, oratore e militare ateniese attivo durante il periodo d'oro della città, tra le guerre persiane e la guerra del </a:t>
            </a:r>
            <a:r>
              <a:rPr lang="it-IT" sz="3000" dirty="0" smtClean="0"/>
              <a:t>Peloponneso. Aveva una compagnia straniera che si chiamava Aspasia.</a:t>
            </a:r>
            <a:endParaRPr lang="it-IT" sz="30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82" y="286570"/>
            <a:ext cx="1725910" cy="26154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Connettore 2 6"/>
          <p:cNvCxnSpPr>
            <a:stCxn id="5" idx="3"/>
            <a:endCxn id="2" idx="1"/>
          </p:cNvCxnSpPr>
          <p:nvPr/>
        </p:nvCxnSpPr>
        <p:spPr>
          <a:xfrm>
            <a:off x="2256692" y="1594279"/>
            <a:ext cx="7795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Connettore 2 8"/>
          <p:cNvCxnSpPr>
            <a:stCxn id="2" idx="2"/>
          </p:cNvCxnSpPr>
          <p:nvPr/>
        </p:nvCxnSpPr>
        <p:spPr>
          <a:xfrm>
            <a:off x="4186604" y="2101363"/>
            <a:ext cx="0" cy="13077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314" y="170552"/>
            <a:ext cx="1863971" cy="28340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1" name="Connettore 2 20"/>
          <p:cNvCxnSpPr>
            <a:stCxn id="14" idx="3"/>
            <a:endCxn id="22" idx="1"/>
          </p:cNvCxnSpPr>
          <p:nvPr/>
        </p:nvCxnSpPr>
        <p:spPr>
          <a:xfrm>
            <a:off x="7904285" y="1587594"/>
            <a:ext cx="9261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/>
          <p:cNvSpPr txBox="1"/>
          <p:nvPr/>
        </p:nvSpPr>
        <p:spPr>
          <a:xfrm>
            <a:off x="8830406" y="1079762"/>
            <a:ext cx="264355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t-IT" sz="60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Aspasia</a:t>
            </a:r>
            <a:endParaRPr lang="it-IT" sz="6000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cxnSp>
        <p:nvCxnSpPr>
          <p:cNvPr id="30" name="Connettore 2 29"/>
          <p:cNvCxnSpPr>
            <a:stCxn id="22" idx="2"/>
          </p:cNvCxnSpPr>
          <p:nvPr/>
        </p:nvCxnSpPr>
        <p:spPr>
          <a:xfrm>
            <a:off x="10152184" y="2095425"/>
            <a:ext cx="0" cy="13136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CasellaDiTesto 31"/>
          <p:cNvSpPr txBox="1"/>
          <p:nvPr/>
        </p:nvSpPr>
        <p:spPr>
          <a:xfrm>
            <a:off x="7221102" y="3409072"/>
            <a:ext cx="46511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dirty="0" smtClean="0"/>
              <a:t>Era la moglie di Pericle, proveniva da Mileto cioè nell’Asia minore. Da lei nasce un circolo di filosofi e viene accusata di empietà cioè una specie di eresia.</a:t>
            </a:r>
            <a:endParaRPr lang="it-IT" sz="3000" dirty="0"/>
          </a:p>
        </p:txBody>
      </p:sp>
      <p:cxnSp>
        <p:nvCxnSpPr>
          <p:cNvPr id="34" name="Connettore 4 33"/>
          <p:cNvCxnSpPr>
            <a:stCxn id="3" idx="2"/>
            <a:endCxn id="14" idx="2"/>
          </p:cNvCxnSpPr>
          <p:nvPr/>
        </p:nvCxnSpPr>
        <p:spPr>
          <a:xfrm rot="5400000" flipH="1" flipV="1">
            <a:off x="3412231" y="2803219"/>
            <a:ext cx="3358651" cy="3761486"/>
          </a:xfrm>
          <a:prstGeom prst="bentConnector3">
            <a:avLst>
              <a:gd name="adj1" fmla="val -680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51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207477" y="1621295"/>
            <a:ext cx="9144000" cy="1063053"/>
          </a:xfrm>
        </p:spPr>
        <p:txBody>
          <a:bodyPr>
            <a:normAutofit/>
          </a:bodyPr>
          <a:lstStyle/>
          <a:p>
            <a:r>
              <a:rPr lang="it-IT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Periodo del medioevo</a:t>
            </a:r>
            <a:endParaRPr lang="it-IT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264877" y="3903784"/>
            <a:ext cx="6564924" cy="1943101"/>
          </a:xfrm>
        </p:spPr>
        <p:txBody>
          <a:bodyPr>
            <a:normAutofit/>
          </a:bodyPr>
          <a:lstStyle/>
          <a:p>
            <a:r>
              <a:rPr lang="it-IT" sz="3000" dirty="0" smtClean="0"/>
              <a:t>Durante questo periodo, alcune donne venivano considerate streghe, a seconda delle caratteristiche che avevano.</a:t>
            </a:r>
            <a:endParaRPr lang="it-IT" sz="3000" dirty="0"/>
          </a:p>
        </p:txBody>
      </p:sp>
    </p:spTree>
    <p:extLst>
      <p:ext uri="{BB962C8B-B14F-4D97-AF65-F5344CB8AC3E}">
        <p14:creationId xmlns:p14="http://schemas.microsoft.com/office/powerpoint/2010/main" val="405256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911467" y="184637"/>
            <a:ext cx="4598377" cy="1397977"/>
          </a:xfrm>
        </p:spPr>
        <p:txBody>
          <a:bodyPr anchor="ctr">
            <a:normAutofit fontScale="90000"/>
          </a:bodyPr>
          <a:lstStyle/>
          <a:p>
            <a:r>
              <a:rPr lang="it-IT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donne del medioevo</a:t>
            </a:r>
            <a:endParaRPr lang="it-IT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772255" y="2369527"/>
            <a:ext cx="4876800" cy="3824653"/>
          </a:xfrm>
          <a:ln w="381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it-IT" sz="3000" dirty="0" smtClean="0"/>
              <a:t>Le donne che venivano considerate streghe avevano queste caratteristiche: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000" dirty="0" smtClean="0"/>
              <a:t>Donne non sposate,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000" dirty="0"/>
              <a:t>d</a:t>
            </a:r>
            <a:r>
              <a:rPr lang="it-IT" sz="3000" dirty="0" smtClean="0"/>
              <a:t>onne con capelli rossi,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000" dirty="0"/>
              <a:t>d</a:t>
            </a:r>
            <a:r>
              <a:rPr lang="it-IT" sz="3000" dirty="0" smtClean="0"/>
              <a:t>onne che praticavano la medicina con l’uso delle erbe medicinali.</a:t>
            </a:r>
          </a:p>
        </p:txBody>
      </p:sp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461510"/>
              </p:ext>
            </p:extLst>
          </p:nvPr>
        </p:nvGraphicFramePr>
        <p:xfrm>
          <a:off x="6383214" y="0"/>
          <a:ext cx="5808785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08785">
                  <a:extLst>
                    <a:ext uri="{9D8B030D-6E8A-4147-A177-3AD203B41FA5}">
                      <a16:colId xmlns:a16="http://schemas.microsoft.com/office/drawing/2014/main" val="1320403432"/>
                    </a:ext>
                  </a:extLst>
                </a:gridCol>
              </a:tblGrid>
              <a:tr h="228600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421157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682079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231358"/>
                  </a:ext>
                </a:extLst>
              </a:tr>
            </a:tbl>
          </a:graphicData>
        </a:graphic>
      </p:graphicFrame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214" y="0"/>
            <a:ext cx="5808785" cy="2294792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5" y="2275803"/>
            <a:ext cx="5808786" cy="2304989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4" y="4580791"/>
            <a:ext cx="5808785" cy="2275803"/>
          </a:xfrm>
          <a:prstGeom prst="rect">
            <a:avLst/>
          </a:prstGeom>
        </p:spPr>
      </p:pic>
      <p:cxnSp>
        <p:nvCxnSpPr>
          <p:cNvPr id="12" name="Connettore 2 11"/>
          <p:cNvCxnSpPr>
            <a:endCxn id="7" idx="1"/>
          </p:cNvCxnSpPr>
          <p:nvPr/>
        </p:nvCxnSpPr>
        <p:spPr>
          <a:xfrm flipV="1">
            <a:off x="5020408" y="1147396"/>
            <a:ext cx="1362806" cy="28267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/>
          <p:cNvCxnSpPr/>
          <p:nvPr/>
        </p:nvCxnSpPr>
        <p:spPr>
          <a:xfrm flipV="1">
            <a:off x="5222631" y="4281854"/>
            <a:ext cx="1160583" cy="1641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/>
          <p:cNvCxnSpPr/>
          <p:nvPr/>
        </p:nvCxnSpPr>
        <p:spPr>
          <a:xfrm>
            <a:off x="5372100" y="5611339"/>
            <a:ext cx="1011114" cy="1480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/>
          <p:cNvCxnSpPr>
            <a:stCxn id="2" idx="2"/>
            <a:endCxn id="3" idx="0"/>
          </p:cNvCxnSpPr>
          <p:nvPr/>
        </p:nvCxnSpPr>
        <p:spPr>
          <a:xfrm flipH="1">
            <a:off x="3210655" y="1582614"/>
            <a:ext cx="1" cy="7869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12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487973" y="93664"/>
            <a:ext cx="5284178" cy="1796682"/>
          </a:xfrm>
          <a:ln w="38100">
            <a:noFill/>
          </a:ln>
        </p:spPr>
        <p:txBody>
          <a:bodyPr anchor="ctr">
            <a:normAutofit fontScale="90000"/>
          </a:bodyPr>
          <a:lstStyle/>
          <a:p>
            <a:r>
              <a:rPr lang="it-IT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«La chimera» di Sebastiano Vassalli</a:t>
            </a:r>
            <a:endParaRPr lang="it-IT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404446" y="2514600"/>
            <a:ext cx="5451232" cy="3851031"/>
          </a:xfrm>
          <a:ln w="381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it-IT" sz="3000" dirty="0"/>
              <a:t>La chimera è un romanzo storico di Sebastiano Vassalli ambientato nel Piemonte del Seicento</a:t>
            </a:r>
            <a:r>
              <a:rPr lang="it-IT" sz="3000" dirty="0" smtClean="0"/>
              <a:t>. Parla di Antonia che è stata abbandonata in un orfanotrofio, sarà adottata da una famiglia, poi dal villaggio sarà accusata di stregoneria e alla fine verrà bruciata al rogo.</a:t>
            </a:r>
            <a:endParaRPr lang="it-IT" sz="30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124" y="0"/>
            <a:ext cx="5931876" cy="6858000"/>
          </a:xfrm>
          <a:prstGeom prst="rect">
            <a:avLst/>
          </a:prstGeom>
        </p:spPr>
      </p:pic>
      <p:cxnSp>
        <p:nvCxnSpPr>
          <p:cNvPr id="6" name="Connettore 2 5"/>
          <p:cNvCxnSpPr>
            <a:stCxn id="2" idx="2"/>
            <a:endCxn id="3" idx="0"/>
          </p:cNvCxnSpPr>
          <p:nvPr/>
        </p:nvCxnSpPr>
        <p:spPr>
          <a:xfrm>
            <a:off x="3130062" y="1890346"/>
            <a:ext cx="0" cy="6242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4 8"/>
          <p:cNvCxnSpPr>
            <a:stCxn id="3" idx="2"/>
          </p:cNvCxnSpPr>
          <p:nvPr/>
        </p:nvCxnSpPr>
        <p:spPr>
          <a:xfrm rot="16200000" flipH="1">
            <a:off x="4589586" y="4906107"/>
            <a:ext cx="211015" cy="313006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43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</TotalTime>
  <Words>556</Words>
  <Application>Microsoft Office PowerPoint</Application>
  <PresentationFormat>Widescreen</PresentationFormat>
  <Paragraphs>32</Paragraphs>
  <Slides>14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Educazione civica sull’emancipazione della donna</vt:lpstr>
      <vt:lpstr>La donna del neolitico</vt:lpstr>
      <vt:lpstr>Periodo classico</vt:lpstr>
      <vt:lpstr>Le donne spartane</vt:lpstr>
      <vt:lpstr>Le donne ateniesi</vt:lpstr>
      <vt:lpstr>Pericle</vt:lpstr>
      <vt:lpstr>Periodo del medioevo</vt:lpstr>
      <vt:lpstr>Le donne del medioevo</vt:lpstr>
      <vt:lpstr>«La chimera» di Sebastiano Vassalli</vt:lpstr>
      <vt:lpstr>Le tre ondate dell’emancipazione femminile</vt:lpstr>
      <vt:lpstr>La prima ondata</vt:lpstr>
      <vt:lpstr>La seconda ondata</vt:lpstr>
      <vt:lpstr>La terza ondata</vt:lpstr>
      <vt:lpstr>Franca Viola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Educazione civica sull’emancipazione della donna</dc:title>
  <dc:creator>Matteo</dc:creator>
  <cp:lastModifiedBy>Matteo</cp:lastModifiedBy>
  <cp:revision>30</cp:revision>
  <dcterms:created xsi:type="dcterms:W3CDTF">2021-12-11T15:18:40Z</dcterms:created>
  <dcterms:modified xsi:type="dcterms:W3CDTF">2021-12-30T16:18:24Z</dcterms:modified>
</cp:coreProperties>
</file>